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84" r:id="rId2"/>
    <p:sldId id="286" r:id="rId3"/>
    <p:sldId id="287" r:id="rId4"/>
    <p:sldId id="301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0" r:id="rId16"/>
    <p:sldId id="302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7C3434-AD50-4791-902D-68F244FDF95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15946"/>
            <a:ext cx="5438774" cy="4466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364166-5E5D-4666-A3AE-5F6769B43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026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3577C-DB62-4DD8-AC4E-5CFA7589C00A}" type="slidenum">
              <a:rPr lang="ru-RU" alt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EAFA-3A09-47D1-A584-79AC925DB334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7A1F-65AD-4261-B5E1-8DFF7E11C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8F92-CDD5-43FB-8FAE-FA1F49CEF9CD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5FCE-8846-4867-982C-4E6A11A01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74B-5576-42A5-ADE2-2DAEC862F7B2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E27E-7C55-45FD-8346-5C68CD4B7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F677-C467-4D62-AC88-E5C91712E3A2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9439-08B5-4C95-BF9F-DBEC03279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38F8-54DE-457B-93A3-04391B556884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ECEB-3BD0-4916-84B6-CFDAD4C0E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02BF-DDF3-4628-83E8-92D7A0FAA1DB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81C1-462F-4D10-8EEE-12FA015DD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5C76-F041-4623-9709-793079580DC0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C74-5E6C-43F6-990E-55163AE0A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17967-91AD-4A26-8882-2F5E5C4F4436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B741-FC0E-447A-9BBF-A0B7E3581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D586-CE65-4D63-AF8F-123A12310347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7A23A-E848-4C12-B43F-23E0FF133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5388-A12B-4083-838B-8DEB3D830602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F9EA0-2D06-4FBB-A2B4-D6A2B2CA3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CD53-C42C-46F6-BA2F-34A0F8BC9888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FAAD-5708-4F9B-8E51-A1A995C47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A4A49B-B960-4D21-B4BE-D52D762CB254}" type="datetime1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9DB11-2BC9-414F-AE79-09D6FD7CC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OrlovCA@rosminzdrav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5449887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71438" y="1643063"/>
            <a:ext cx="8964612" cy="473826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14313" y="1676628"/>
            <a:ext cx="79216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и ведомственные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 в здравоохранении</a:t>
            </a:r>
            <a:endParaRPr lang="ru-RU" alt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 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Орлов Сергей Александрович</a:t>
            </a:r>
          </a:p>
          <a:p>
            <a:endParaRPr lang="ru-RU" alt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 отдела проектной деятельности 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Департамента мониторинга, анализа и стратегического развития </a:t>
            </a: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endParaRPr lang="ru-RU" alt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Дата: 10 августа 2017 г.</a:t>
            </a:r>
            <a:endParaRPr lang="ru-RU" altLang="ru-RU" sz="16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Приоритетный проект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«Создание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новой модели медицинской организации, оказывающей первичную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медико-санитарную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(1)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удовлетворенности населения качеством оказания медицинской помощи в амбулаторных условиях до 60% к 2020 году и до 70% к 2022 году путем создания новой модели медицинской организации, оказывающей первичную медико-санитарную помощь на принципах бережливого производства (далее - "Новая модель медицинской организации"), в 33 субъектах Российской Федерации с последующим тиражированием данной модели в 85 субъектах Российской Федерации. </a:t>
            </a: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79512" y="2276872"/>
          <a:ext cx="8640960" cy="374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440160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удовлетворенности пациентов качеством оказания медицинской помощи участковым врачом, %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45,7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субъектов Российской Федерации, участвующих в экспериментальной части проекта, ед.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медицинских организаций, оказывающих первичную медико-санитарную помощь (далее - медицинские организации), участвующих в экспериментальной части проекта, ед.	</a:t>
                      </a:r>
                    </a:p>
                    <a:p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	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«Создание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новой модели медицинской организации, оказывающей первичную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медико-санитарную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(2)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79512" y="1196752"/>
          <a:ext cx="8640960" cy="52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440160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/>
                </a:tc>
              </a:tr>
              <a:tr h="69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медицинских организаций, участвующих в тиражировании, ед.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посещений на 1 застрахованного в год,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Второго уровня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7,637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7,68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7,7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7,8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7,9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с профилактической целью 	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Второго уровня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1,757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1,83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1,92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2,02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2,11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2,21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медицинских организаций, внедривших на основе электронного расписания автоматизированную систему мониторинга сроков ожидания оказания медицинской помощи врачом, установленных Программой государственных гарантий бесплатного оказания гражданам медицинской помощи, %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«Формирование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здорового образа жизни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доли граждан, приверженных здоровому образу жизни, до 50% к 2020 году и до 60 % к 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году путем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формирования у граждан ответственного отношения к своему здоровью</a:t>
            </a: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79512" y="1628800"/>
          <a:ext cx="8712968" cy="500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224136"/>
                <a:gridCol w="1008112"/>
                <a:gridCol w="648072"/>
                <a:gridCol w="648072"/>
                <a:gridCol w="648072"/>
                <a:gridCol w="648072"/>
                <a:gridCol w="648072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152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граждан, приверженных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здоровому образу жизни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Распространенность потребления табака среди взрослого населения (%)</a:t>
                      </a:r>
                      <a:endParaRPr lang="ru-RU" sz="11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Потребление алкогольной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продукции на душу населения (л)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граждан, систематически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занимающихся физической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культурой и спортом (%)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272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абортов, совершаемых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желанию женщины (на 1000 женщин фертильного возраста)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второго уровня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 с артериальной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Гипертензией, контролирующих свое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артериальное давление (%)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второго уровня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«Новые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кадры современного здравоохранения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(1)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отрасли квалифицированными специалистами за счет внедрения процедуры допуска специалистов к профессиональной деятельности - аккредитации специалистов к концу 2018 года до 12,3% (доля специалистов, допущенных к профессиональной деятельности через процедуру аккредитации) и к концу 2025 года до 100% (доля специалистов, допущенных к профессиональной деятельности через процедуру аккредитации) и внедрения непрерывного дополнительного профессионального образования врачей с использованием интерактивных образовательных модулей к концу 2018 года до 40% (доля врачей, получающих дополнительное непрерывное медицинское образование), и до 99% (доля врачей, получающих дополнительное непрерывное медицинское образование) к концу 2025 года. </a:t>
            </a: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323528" y="2852936"/>
          <a:ext cx="8640960" cy="385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52128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4894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42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специалистов, допущенных к профессиональной деятельности через процедуру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аккредитации,%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1,1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0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аккредитационно-симуляционных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центров 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3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врачей, получающих непрерывное дополнительное профессиональное образование с использованием интерактивных образовательных модулей, %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«Новые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кадры современного здравоохранения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(2)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51520" y="1124744"/>
          <a:ext cx="86409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368152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4894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42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514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разработанных интерактивных образовательных модулей, ед. 	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0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актуализированных образовательных стандартов подготовки кадров высшей квалификации по программам ординатуры с учетом требований профессиональных стандартов,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3108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Увеличение численности врачей "участковой службы" </a:t>
                      </a:r>
                    </a:p>
                    <a:p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(укомплектование должностей врачей "участковой службы" (врачей - терапевтов участковых, врачей - педиатров участковых, врачей общей практики (семейных врачей)) (% (число врачей (физических лиц) к числу штатных должностей, нарастающим итогом))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77,1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86,0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91,2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94,2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Ведомственный проект «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федеральных государственных лабораторных комплексов по контролю качества лекарственных средств Федеральной службы по надзору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здравоохранения»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количества экспертиз качества лекарственных средств на 6 % в 2018 году и на 14 % к 2019 году путем создания федеральных лабораторных комплексов по экспертизе качества лекарственных средств </a:t>
            </a:r>
            <a:endParaRPr lang="ru-RU" sz="1400" dirty="0" smtClean="0"/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51520" y="1628800"/>
          <a:ext cx="8712967" cy="466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228"/>
                <a:gridCol w="1353471"/>
                <a:gridCol w="1184287"/>
                <a:gridCol w="761327"/>
                <a:gridCol w="761327"/>
                <a:gridCol w="761327"/>
              </a:tblGrid>
              <a:tr h="4894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42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 кв. 2017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5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Количество экспертиз по государственному заданию, ед.: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- на базе лабораторных комплексов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- на базе передвижных лабораторий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основной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15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 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17 000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15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 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1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7 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16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 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18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Calibri"/>
                        </a:rPr>
                        <a:t>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18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 000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18 5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Calibri"/>
                        </a:rPr>
                        <a:t>00</a:t>
                      </a:r>
                      <a:endParaRPr lang="ru-RU" sz="14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8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Количество лабораторных комплексов, ед.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основной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44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Количество передвижных лабораторий, ед.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основной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Развитие базы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Calibri"/>
                        </a:rPr>
                        <a:t>БИК-спектров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 лекарственных средств, ед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второго уровня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– 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1 600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1 900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2 200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8323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Развитие базы спектров </a:t>
                      </a:r>
                      <a:b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</a:br>
                      <a:r>
                        <a:rPr lang="ru-RU" sz="1400" dirty="0" err="1">
                          <a:latin typeface="Times New Roman"/>
                          <a:ea typeface="Calibri"/>
                          <a:cs typeface="Calibri"/>
                        </a:rPr>
                        <a:t>Рамановской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спектроскопии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, ед.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второго уровня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 –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1 000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1 200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2142"/>
            <a:ext cx="9144000" cy="3603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620688"/>
            <a:ext cx="8229600" cy="19442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Орлов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Сергей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Александрович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457200" lvl="0" indent="-457200" algn="ctr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(495) 627-24-00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1356)</a:t>
            </a:r>
          </a:p>
          <a:p>
            <a:pPr marL="457200" lvl="0" indent="-457200" algn="ctr" eaLnBrk="0" hangingPunct="0">
              <a:spcBef>
                <a:spcPct val="2000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OrlovCA@rosminzdrav.ru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1925" y="6381328"/>
            <a:ext cx="2133600" cy="365125"/>
          </a:xfrm>
        </p:spPr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Модель организации проектной деятельности в 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Министерстве здравоохранения Российской Федерации </a:t>
            </a:r>
            <a:b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приоритетным проектам, утвержденным президиумом Совета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Президенте Российской Федерации по стратегическому развитию и приоритетным проектам (протокол от 25 октября 2016 г. № 9) + 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приоритетной программе «Комплексное развитие моногородов» (протокол от 30 ноября 2016 г. № 11)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548680"/>
            <a:ext cx="9036496" cy="64807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-"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708920"/>
            <a:ext cx="2448272" cy="72008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Департамент медицинской помощи детям и службы родовспоможения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(приоритетный проект «Технологии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и комфорт - матерям и детям») </a:t>
            </a:r>
            <a:endParaRPr lang="ru-RU" sz="1000" dirty="0" smtClean="0"/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3573016"/>
            <a:ext cx="2915816" cy="79208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Департамент организации экстренной медицинской помощи и экспертной деятельности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(приоритетный проект «Развитие санитарной авиации»)</a:t>
            </a:r>
            <a:endParaRPr lang="ru-RU" sz="1000" dirty="0" smtClean="0"/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4581128"/>
            <a:ext cx="2160240" cy="72008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Департамент информационных </a:t>
            </a:r>
            <a:b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технологий и связи</a:t>
            </a: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(приоритетный проект «Электронное здравоохранение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000" dirty="0" smtClean="0"/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5445224"/>
            <a:ext cx="2160240" cy="72008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Росздравнадзор</a:t>
            </a: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(приоритетный проект «Лекарства. Качество и безопасность»</a:t>
            </a:r>
            <a:endParaRPr lang="ru-RU" sz="1000" dirty="0" smtClean="0"/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типовой процесс 35"/>
          <p:cNvSpPr/>
          <p:nvPr/>
        </p:nvSpPr>
        <p:spPr>
          <a:xfrm>
            <a:off x="2267744" y="1196752"/>
            <a:ext cx="4392488" cy="648072"/>
          </a:xfrm>
          <a:prstGeom prst="flowChartPredefinedProcess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Ведомственный координационный орган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(Руководитель – Министр здравоохранения Российской Федерации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В.И. Скворцова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Блок-схема: внутренняя память 36"/>
          <p:cNvSpPr/>
          <p:nvPr/>
        </p:nvSpPr>
        <p:spPr>
          <a:xfrm>
            <a:off x="251520" y="2060848"/>
            <a:ext cx="2088232" cy="504056"/>
          </a:xfrm>
          <a:prstGeom prst="flowChartInternalStorag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заместитель Министра здравоохранения Российской Федерации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Т.В. Яковлева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Блок-схема: внутренняя память 37"/>
          <p:cNvSpPr/>
          <p:nvPr/>
        </p:nvSpPr>
        <p:spPr>
          <a:xfrm>
            <a:off x="2411760" y="2060848"/>
            <a:ext cx="4392488" cy="504056"/>
          </a:xfrm>
          <a:prstGeom prst="flowChartInternalStorag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заместитель Министра здравоохранения Российской Федерации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Н.А.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Хорова (отв. за организацию проектной деятельности)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07504" y="2204864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17" idx="1"/>
          </p:cNvCxnSpPr>
          <p:nvPr/>
        </p:nvCxnSpPr>
        <p:spPr>
          <a:xfrm>
            <a:off x="107504" y="3068960"/>
            <a:ext cx="144016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16469" y="3929572"/>
            <a:ext cx="144016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07504" y="22048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419872" y="2564904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33" idx="3"/>
          </p:cNvCxnSpPr>
          <p:nvPr/>
        </p:nvCxnSpPr>
        <p:spPr>
          <a:xfrm flipH="1">
            <a:off x="2411760" y="4941168"/>
            <a:ext cx="100811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403648" y="1700808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1403648" y="17008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203848" y="1844824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652120" y="1844824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660232" y="1700808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740352" y="1700808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Блок-схема: карточка 93"/>
          <p:cNvSpPr/>
          <p:nvPr/>
        </p:nvSpPr>
        <p:spPr>
          <a:xfrm>
            <a:off x="4788024" y="3068960"/>
            <a:ext cx="2592288" cy="648072"/>
          </a:xfrm>
          <a:prstGeom prst="flowChartPunchedCard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Проектный офис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788024" y="3717032"/>
            <a:ext cx="2592288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Руководитель – директор Департамента мониторинга, анализа и стратегического развития здравоохранения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Е.П. Какорина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88024" y="4221088"/>
            <a:ext cx="2592288" cy="158417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Одел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проектной деятельности Департамента мониторинга, анализа и стратегического развития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здравоохранения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(5 человек)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948264" y="2060848"/>
            <a:ext cx="2195736" cy="86409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заместители Министра здравоохранения 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Российской Федерации, представители ФПО, руководители Департаментов 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Минздрава России, ФМБА России,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ФФОМС </a:t>
            </a:r>
            <a:endParaRPr lang="ru-RU" sz="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Прямая со стрелкой 108"/>
          <p:cNvCxnSpPr/>
          <p:nvPr/>
        </p:nvCxnSpPr>
        <p:spPr>
          <a:xfrm>
            <a:off x="2699792" y="3356992"/>
            <a:ext cx="208823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3131840" y="386104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2411760" y="4797152"/>
            <a:ext cx="237626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2411760" y="5661248"/>
            <a:ext cx="237626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339752" y="2564904"/>
            <a:ext cx="2520280" cy="648072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3995936" y="2564904"/>
            <a:ext cx="864096" cy="648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7380312" y="3212976"/>
            <a:ext cx="504056" cy="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V="1">
            <a:off x="7884368" y="2924944"/>
            <a:ext cx="0" cy="288032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5220072" y="1844824"/>
            <a:ext cx="0" cy="216024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5220072" y="2564904"/>
            <a:ext cx="0" cy="504056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3707904" y="2564904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3995936" y="6021288"/>
            <a:ext cx="2520280" cy="72008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Приоритетная программа «Комплексное развитие моногородов»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(Минздрав России соисполнитель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по 4 направлениям)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5" name="Прямая со стрелкой 154"/>
          <p:cNvCxnSpPr/>
          <p:nvPr/>
        </p:nvCxnSpPr>
        <p:spPr>
          <a:xfrm>
            <a:off x="3707904" y="609329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>
            <a:off x="7596336" y="3645024"/>
            <a:ext cx="1224136" cy="108012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Департамент </a:t>
            </a:r>
            <a:b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медицинского образования </a:t>
            </a:r>
            <a:b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кадровой</a:t>
            </a:r>
            <a:b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политики в здравоохранении</a:t>
            </a:r>
            <a:endParaRPr lang="ru-RU" sz="1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8" name="Прямая соединительная линия 157"/>
          <p:cNvCxnSpPr/>
          <p:nvPr/>
        </p:nvCxnSpPr>
        <p:spPr>
          <a:xfrm>
            <a:off x="8964488" y="2924944"/>
            <a:ext cx="0" cy="33123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107504" y="4221088"/>
            <a:ext cx="0" cy="20882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>
            <a:off x="107504" y="4221088"/>
            <a:ext cx="14401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107504" y="4941168"/>
            <a:ext cx="14401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8820472" y="4077072"/>
            <a:ext cx="14401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 flipH="1">
            <a:off x="6516216" y="6237312"/>
            <a:ext cx="244827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>
            <a:off x="107504" y="6309320"/>
            <a:ext cx="388843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5796136" y="5805264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0" y="6381328"/>
            <a:ext cx="9252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732240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732240" y="58052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6516216" y="6093296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563888" y="256490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2411760" y="5517232"/>
            <a:ext cx="115212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835696" y="1916832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835696" y="191683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8316416" y="191683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8316416" y="2924944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Модель организации проектной деятельности в </a:t>
            </a: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Министерстве здравоохранения Российской Федерации </a:t>
            </a:r>
            <a:b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приоритетным проектам, утвержденным президиумом Совета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Президенте Российской Федерации </a:t>
            </a:r>
            <a:b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стратегическому развитию и приоритетным проектам (протокол  от 26 июля 2017 г. № 8) + протокольные поручения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548680"/>
            <a:ext cx="9036496" cy="64807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-"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типовой процесс 35"/>
          <p:cNvSpPr/>
          <p:nvPr/>
        </p:nvSpPr>
        <p:spPr>
          <a:xfrm>
            <a:off x="1547664" y="1124744"/>
            <a:ext cx="6552728" cy="648072"/>
          </a:xfrm>
          <a:prstGeom prst="flowChartPredefinedProcess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Ведомственный координационный орган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(Руководитель – Министр здравоохранения Российской Федерации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В.И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Скворцова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Блок-схема: карточка 93"/>
          <p:cNvSpPr/>
          <p:nvPr/>
        </p:nvSpPr>
        <p:spPr>
          <a:xfrm>
            <a:off x="2771800" y="3789040"/>
            <a:ext cx="2592288" cy="648072"/>
          </a:xfrm>
          <a:prstGeom prst="flowChartPunchedCard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Проектный офис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2915816" y="2708920"/>
            <a:ext cx="2304256" cy="86409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 медицинского образования и кадровой политики в здравоохранении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(приоритетный проект «Новые кадры современного здравоохранения»)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Блок-схема: внутренняя память 61"/>
          <p:cNvSpPr/>
          <p:nvPr/>
        </p:nvSpPr>
        <p:spPr>
          <a:xfrm>
            <a:off x="1619672" y="1988840"/>
            <a:ext cx="2088232" cy="504056"/>
          </a:xfrm>
          <a:prstGeom prst="flowChartInternalStorag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заместитель Министра здравоохранения Российской Федерации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Т.В. Яковлева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Блок-схема: внутренняя память 63"/>
          <p:cNvSpPr/>
          <p:nvPr/>
        </p:nvSpPr>
        <p:spPr>
          <a:xfrm>
            <a:off x="6876256" y="1988840"/>
            <a:ext cx="2088232" cy="504056"/>
          </a:xfrm>
          <a:prstGeom prst="flowChartInternalStorag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заместитель Министра здравоохранения Российской Федерации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Н.А. Хорова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Блок-схема: внутренняя память 66"/>
          <p:cNvSpPr/>
          <p:nvPr/>
        </p:nvSpPr>
        <p:spPr>
          <a:xfrm>
            <a:off x="3851920" y="1988840"/>
            <a:ext cx="2880320" cy="576064"/>
          </a:xfrm>
          <a:prstGeom prst="flowChartInternalStorag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статс-секретарь-заместитель Министра здравоохранения Российской Федерации 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Д.В.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Костенников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07504" y="2780928"/>
            <a:ext cx="2448272" cy="864096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Департамент организации медицинской помощи и санаторно-курортного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дела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(приоритетный проект «Создание модели мед. орг., оказывающей ПМСП») </a:t>
            </a:r>
            <a:endParaRPr lang="ru-RU" sz="1000" dirty="0" smtClean="0"/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24128" y="2780928"/>
            <a:ext cx="2304256" cy="79208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 общественного здоровья и коммуникаций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(приоритетный проект «Формирование здорового образа жизни»)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2051720" y="249289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Прямоугольник 186"/>
          <p:cNvSpPr/>
          <p:nvPr/>
        </p:nvSpPr>
        <p:spPr>
          <a:xfrm>
            <a:off x="5940152" y="4365104"/>
            <a:ext cx="2448272" cy="21602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Портфель ведомственных проектов</a:t>
            </a:r>
            <a:endParaRPr lang="ru-RU" sz="1000" b="1" dirty="0" smtClean="0">
              <a:solidFill>
                <a:srgbClr val="7030A0"/>
              </a:solidFill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Прямоугольник с одним вырезанным скругленным углом 188"/>
          <p:cNvSpPr/>
          <p:nvPr/>
        </p:nvSpPr>
        <p:spPr>
          <a:xfrm>
            <a:off x="6084168" y="5949280"/>
            <a:ext cx="2304256" cy="216024"/>
          </a:xfrm>
          <a:prstGeom prst="snip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«Территория заботы»</a:t>
            </a:r>
            <a:endParaRPr lang="ru-RU" sz="1000" dirty="0">
              <a:solidFill>
                <a:srgbClr val="7030A0"/>
              </a:solidFill>
            </a:endParaRPr>
          </a:p>
        </p:txBody>
      </p:sp>
      <p:sp>
        <p:nvSpPr>
          <p:cNvPr id="190" name="Прямоугольник с одним вырезанным скругленным углом 189"/>
          <p:cNvSpPr/>
          <p:nvPr/>
        </p:nvSpPr>
        <p:spPr>
          <a:xfrm>
            <a:off x="6084168" y="5589240"/>
            <a:ext cx="2304256" cy="360040"/>
          </a:xfrm>
          <a:prstGeom prst="snip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«Развитие экспорта </a:t>
            </a:r>
            <a:b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медицинских услуг»</a:t>
            </a:r>
            <a:endParaRPr lang="ru-RU" sz="1000" dirty="0">
              <a:solidFill>
                <a:srgbClr val="7030A0"/>
              </a:solidFill>
            </a:endParaRPr>
          </a:p>
        </p:txBody>
      </p:sp>
      <p:sp>
        <p:nvSpPr>
          <p:cNvPr id="191" name="Прямоугольник с одним вырезанным скругленным углом 190"/>
          <p:cNvSpPr/>
          <p:nvPr/>
        </p:nvSpPr>
        <p:spPr>
          <a:xfrm>
            <a:off x="6084168" y="4581128"/>
            <a:ext cx="2304256" cy="1008112"/>
          </a:xfrm>
          <a:prstGeom prst="snip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федеральных государственных лабораторных комплексов по контролю качества лекарственных средств Федеральной службы по надзору </a:t>
            </a: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сфере здравоохранения</a:t>
            </a:r>
            <a:r>
              <a:rPr lang="ru-RU" sz="1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3419872" y="184482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3419872" y="1772816"/>
            <a:ext cx="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5076056" y="177281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9" name="Прямоугольник 238"/>
          <p:cNvSpPr/>
          <p:nvPr/>
        </p:nvSpPr>
        <p:spPr>
          <a:xfrm>
            <a:off x="5724128" y="3645024"/>
            <a:ext cx="2736304" cy="36004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Международного сотрудничества и связей с общественностью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771800" y="4437112"/>
            <a:ext cx="2592288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Руководитель – директор Департамента мониторинга, анализа и стратегического развития здравоохранения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Е.П. Какорина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771800" y="4941168"/>
            <a:ext cx="2592288" cy="72008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Одел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проектной деятельности Департамента мониторинга, анализа и стратегического развития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здравоохранения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(5 человек)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>
            <a:off x="3203848" y="2492896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6660232" y="256490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8100392" y="16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5508104" y="2564904"/>
            <a:ext cx="0" cy="11521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7524328" y="177281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>
            <a:off x="5508104" y="37170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5508104" y="3717032"/>
            <a:ext cx="216024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5652120" y="3933056"/>
            <a:ext cx="0" cy="18722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5652120" y="5805264"/>
            <a:ext cx="432048" cy="0"/>
          </a:xfrm>
          <a:prstGeom prst="line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5652120" y="3933056"/>
            <a:ext cx="7200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8676456" y="2492896"/>
            <a:ext cx="0" cy="266429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 flipH="1">
            <a:off x="8388424" y="5157192"/>
            <a:ext cx="288032" cy="0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2627784" y="2492896"/>
            <a:ext cx="0" cy="352839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>
            <a:off x="2627784" y="6021288"/>
            <a:ext cx="3456384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5364088" y="4509120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>
            <a:off x="5364088" y="3861048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1979712" y="3645024"/>
            <a:ext cx="0" cy="432048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1979712" y="4077072"/>
            <a:ext cx="792088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/>
          <p:nvPr/>
        </p:nvCxnSpPr>
        <p:spPr>
          <a:xfrm flipH="1">
            <a:off x="5364088" y="3429000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4499992" y="3573016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pSp>
        <p:nvGrpSpPr>
          <p:cNvPr id="2" name="Group 18"/>
          <p:cNvGrpSpPr/>
          <p:nvPr/>
        </p:nvGrpSpPr>
        <p:grpSpPr>
          <a:xfrm>
            <a:off x="647564" y="1529408"/>
            <a:ext cx="2899577" cy="1597282"/>
            <a:chOff x="395592" y="1493729"/>
            <a:chExt cx="2841686" cy="2043622"/>
          </a:xfrm>
        </p:grpSpPr>
        <p:sp>
          <p:nvSpPr>
            <p:cNvPr id="8" name="Rectangle 102"/>
            <p:cNvSpPr>
              <a:spLocks noChangeArrowheads="1"/>
            </p:cNvSpPr>
            <p:nvPr/>
          </p:nvSpPr>
          <p:spPr bwMode="gray">
            <a:xfrm>
              <a:off x="1736428" y="1493729"/>
              <a:ext cx="1500850" cy="477417"/>
            </a:xfrm>
            <a:prstGeom prst="rect">
              <a:avLst/>
            </a:prstGeom>
            <a:solidFill>
              <a:srgbClr val="C7E0FB"/>
            </a:solidFill>
            <a:ln w="9525" cap="flat" cmpd="sng" algn="ctr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72000" rIns="72000" bIns="72000" anchor="ctr">
              <a:noAutofit/>
            </a:bodyPr>
            <a:lstStyle/>
            <a:p>
              <a:pPr marL="0" marR="0" lvl="0" indent="0" algn="ctr" defTabSz="1487966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«Развитие санитарной авиации»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02"/>
            <p:cNvSpPr>
              <a:spLocks noChangeArrowheads="1"/>
            </p:cNvSpPr>
            <p:nvPr/>
          </p:nvSpPr>
          <p:spPr bwMode="gray">
            <a:xfrm>
              <a:off x="1736428" y="2092572"/>
              <a:ext cx="1456148" cy="661676"/>
            </a:xfrm>
            <a:prstGeom prst="rect">
              <a:avLst/>
            </a:prstGeom>
            <a:solidFill>
              <a:srgbClr val="C7E0FB"/>
            </a:solidFill>
            <a:ln w="9525" cap="flat" cmpd="sng" algn="ctr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72000" rIns="72000" bIns="72000" anchor="ctr">
              <a:noAutofit/>
            </a:bodyPr>
            <a:lstStyle/>
            <a:p>
              <a:pPr marL="0" marR="0" lvl="0" indent="0" algn="ctr" defTabSz="1487966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«Технологии и комфорт – матерям и детям»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02"/>
            <p:cNvSpPr>
              <a:spLocks noChangeArrowheads="1"/>
            </p:cNvSpPr>
            <p:nvPr/>
          </p:nvSpPr>
          <p:spPr bwMode="gray">
            <a:xfrm>
              <a:off x="395592" y="1816183"/>
              <a:ext cx="997443" cy="1265147"/>
            </a:xfrm>
            <a:prstGeom prst="rect">
              <a:avLst/>
            </a:prstGeom>
            <a:solidFill>
              <a:srgbClr val="C7E0FB"/>
            </a:solidFill>
            <a:ln w="9525" cap="flat" cmpd="sng" algn="ctr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72000" rIns="72000" bIns="72000" anchor="ctr">
              <a:noAutofit/>
            </a:bodyPr>
            <a:lstStyle/>
            <a:p>
              <a:pPr marL="0" marR="0" lvl="0" indent="0" algn="ctr" defTabSz="1487966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Снижение </a:t>
              </a:r>
              <a:b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</a:b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смертности населения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2"/>
            <p:cNvSpPr>
              <a:spLocks noChangeArrowheads="1"/>
            </p:cNvSpPr>
            <p:nvPr/>
          </p:nvSpPr>
          <p:spPr bwMode="gray">
            <a:xfrm>
              <a:off x="1771714" y="2875675"/>
              <a:ext cx="1456148" cy="661676"/>
            </a:xfrm>
            <a:prstGeom prst="rect">
              <a:avLst/>
            </a:prstGeom>
            <a:solidFill>
              <a:srgbClr val="C7E0FB"/>
            </a:solidFill>
            <a:ln w="9525" cap="flat" cmpd="sng" algn="ctr">
              <a:solidFill>
                <a:srgbClr val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72000" rIns="72000" bIns="72000" anchor="ctr">
              <a:noAutofit/>
            </a:bodyPr>
            <a:lstStyle/>
            <a:p>
              <a:pPr marL="0" marR="0" lvl="0" indent="0" algn="ctr" defTabSz="1487966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960"/>
                </a:buClr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«Формирование здорового образа</a:t>
              </a:r>
              <a:r>
                <a:rPr kumimoji="0" lang="ru-RU" sz="11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жизни»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49763" y="4126656"/>
            <a:ext cx="95388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0" indent="0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Критерии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35696" y="1853444"/>
            <a:ext cx="0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5696" y="185344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35696" y="214147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275354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02"/>
          <p:cNvSpPr>
            <a:spLocks noChangeArrowheads="1"/>
          </p:cNvSpPr>
          <p:nvPr/>
        </p:nvSpPr>
        <p:spPr bwMode="gray">
          <a:xfrm>
            <a:off x="107504" y="3329608"/>
            <a:ext cx="1656184" cy="1512168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lvl="0"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lang="ru-RU" sz="1000" b="1" kern="0" dirty="0" smtClean="0">
                <a:latin typeface="Times New Roman" pitchFamily="18" charset="0"/>
                <a:cs typeface="Times New Roman" pitchFamily="18" charset="0"/>
              </a:rPr>
              <a:t>Повышение уровня удовлетворенности пациентов качеством оказания медицинской помощи в медицинских организациях, оказывающих первичную </a:t>
            </a:r>
            <a:r>
              <a:rPr lang="ru-RU" sz="1000" b="1" kern="0" dirty="0" err="1" smtClean="0">
                <a:latin typeface="Times New Roman" pitchFamily="18" charset="0"/>
                <a:cs typeface="Times New Roman" pitchFamily="18" charset="0"/>
              </a:rPr>
              <a:t>медико-санитарую</a:t>
            </a:r>
            <a:r>
              <a:rPr lang="ru-RU" sz="1000" b="1" kern="0" dirty="0" smtClean="0">
                <a:latin typeface="Times New Roman" pitchFamily="18" charset="0"/>
                <a:cs typeface="Times New Roman" pitchFamily="18" charset="0"/>
              </a:rPr>
              <a:t> помощь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gray">
          <a:xfrm>
            <a:off x="2051720" y="3185592"/>
            <a:ext cx="1692188" cy="540060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algn="ctr"/>
            <a:r>
              <a:rPr lang="ru-RU" sz="11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kern="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новой модели медицинской организации, оказывающей ПМСП»</a:t>
            </a:r>
            <a:endParaRPr lang="en-US" sz="10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02"/>
          <p:cNvSpPr>
            <a:spLocks noChangeArrowheads="1"/>
          </p:cNvSpPr>
          <p:nvPr/>
        </p:nvSpPr>
        <p:spPr bwMode="gray">
          <a:xfrm>
            <a:off x="2087724" y="3797660"/>
            <a:ext cx="1485812" cy="396044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lang="ru-RU" sz="1100" kern="0" dirty="0" smtClean="0">
                <a:latin typeface="Times New Roman" pitchFamily="18" charset="0"/>
                <a:cs typeface="Times New Roman" pitchFamily="18" charset="0"/>
              </a:rPr>
              <a:t> «Электронное здравоохранение»</a:t>
            </a:r>
            <a:endParaRPr lang="en-US" sz="11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02"/>
          <p:cNvSpPr>
            <a:spLocks noChangeArrowheads="1"/>
          </p:cNvSpPr>
          <p:nvPr/>
        </p:nvSpPr>
        <p:spPr bwMode="gray">
          <a:xfrm>
            <a:off x="2087724" y="4265712"/>
            <a:ext cx="1980220" cy="432048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algn="ctr"/>
            <a:r>
              <a:rPr lang="ru-RU" sz="1100" kern="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Новые кадры современного здравоохранения</a:t>
            </a:r>
            <a:r>
              <a:rPr lang="ru-RU" sz="1100" kern="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11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02"/>
          <p:cNvSpPr>
            <a:spLocks noChangeArrowheads="1"/>
          </p:cNvSpPr>
          <p:nvPr/>
        </p:nvSpPr>
        <p:spPr bwMode="gray">
          <a:xfrm>
            <a:off x="2051720" y="4805772"/>
            <a:ext cx="1485812" cy="396044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lang="ru-RU" sz="1100" kern="0" dirty="0" smtClean="0">
                <a:latin typeface="Times New Roman" pitchFamily="18" charset="0"/>
                <a:cs typeface="Times New Roman" pitchFamily="18" charset="0"/>
              </a:rPr>
              <a:t> «Лекарства. Качество и безопасность»</a:t>
            </a:r>
            <a:endParaRPr lang="en-US" sz="1100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691680" y="214147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07704" y="3365612"/>
            <a:ext cx="0" cy="1692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07704" y="33656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07704" y="505780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7704" y="3905672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07704" y="437372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02"/>
          <p:cNvSpPr>
            <a:spLocks noChangeArrowheads="1"/>
          </p:cNvSpPr>
          <p:nvPr/>
        </p:nvSpPr>
        <p:spPr bwMode="gray">
          <a:xfrm>
            <a:off x="5256077" y="1817440"/>
            <a:ext cx="1332148" cy="360040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lvl="0"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Территория заботы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187624" y="3077580"/>
            <a:ext cx="86409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187624" y="3077580"/>
            <a:ext cx="0" cy="2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63688" y="415770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331640" y="32576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331640" y="2789548"/>
            <a:ext cx="0" cy="468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79912" y="3329608"/>
            <a:ext cx="684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99892" y="397768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563888" y="5021796"/>
            <a:ext cx="9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067944" y="4373724"/>
            <a:ext cx="396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63988" y="1421396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367644" y="1421396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367644" y="1421396"/>
            <a:ext cx="0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02"/>
          <p:cNvSpPr>
            <a:spLocks noChangeArrowheads="1"/>
          </p:cNvSpPr>
          <p:nvPr/>
        </p:nvSpPr>
        <p:spPr bwMode="gray">
          <a:xfrm>
            <a:off x="5256076" y="2357500"/>
            <a:ext cx="1531425" cy="517162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lvl="0"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Развитие экспорта медицинских услуг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02"/>
          <p:cNvSpPr>
            <a:spLocks noChangeArrowheads="1"/>
          </p:cNvSpPr>
          <p:nvPr/>
        </p:nvSpPr>
        <p:spPr bwMode="gray">
          <a:xfrm>
            <a:off x="5256076" y="3005572"/>
            <a:ext cx="2232248" cy="864096"/>
          </a:xfrm>
          <a:prstGeom prst="rect">
            <a:avLst/>
          </a:prstGeom>
          <a:solidFill>
            <a:srgbClr val="C7E0FB"/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noAutofit/>
          </a:bodyPr>
          <a:lstStyle/>
          <a:p>
            <a:pPr lvl="0" algn="ctr" defTabSz="1487966">
              <a:lnSpc>
                <a:spcPct val="95000"/>
              </a:lnSpc>
              <a:buClr>
                <a:srgbClr val="002960"/>
              </a:buClr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Развитие федеральных государственных лабораторных комплексов по контролю качества лекарственных средств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Росздравнадзора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79512" y="1313384"/>
            <a:ext cx="57606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940152" y="1313384"/>
            <a:ext cx="0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79512" y="1313384"/>
            <a:ext cx="0" cy="2016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899592" y="1313384"/>
            <a:ext cx="0" cy="4680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779912" y="3617640"/>
            <a:ext cx="11161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067944" y="4517740"/>
            <a:ext cx="8280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896036" y="1961456"/>
            <a:ext cx="0" cy="25562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896036" y="1961456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75556" y="5381836"/>
            <a:ext cx="540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76156" y="3905672"/>
            <a:ext cx="0" cy="14761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575556" y="4841776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2735796" y="5201816"/>
            <a:ext cx="0" cy="18002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3508" y="809328"/>
            <a:ext cx="1584176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СТРАТЕГИЧЕСКИЕ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15716" y="809328"/>
            <a:ext cx="1584176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ПРИОРИТЕТНЫЕ ПРОЕКТЫ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68044" y="737320"/>
            <a:ext cx="1584176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ВЕДОМСТВЕННЫЕ ПРОЕКТЫ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840252" y="2465512"/>
            <a:ext cx="1224136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064388" y="2249488"/>
            <a:ext cx="0" cy="216024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07696" y="1205372"/>
            <a:ext cx="2736304" cy="11079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Подпункт «г» пункта 1 раздела 1 протокола заседания президиума Совета при Президенте Российской Федерации по стратегическому развитию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 приоритетным проектам от 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21 марта 2017 г. № 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55576" y="224644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Механизм выбора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ведомственных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проектов 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575556" y="5561856"/>
            <a:ext cx="1945786" cy="1296144"/>
            <a:chOff x="91982" y="4228248"/>
            <a:chExt cx="1906938" cy="1985754"/>
          </a:xfrm>
        </p:grpSpPr>
        <p:grpSp>
          <p:nvGrpSpPr>
            <p:cNvPr id="6" name="Group 21"/>
            <p:cNvGrpSpPr/>
            <p:nvPr/>
          </p:nvGrpSpPr>
          <p:grpSpPr>
            <a:xfrm>
              <a:off x="91982" y="4228248"/>
              <a:ext cx="1894687" cy="553797"/>
              <a:chOff x="95158" y="4668943"/>
              <a:chExt cx="1403498" cy="675495"/>
            </a:xfrm>
          </p:grpSpPr>
          <p:sp>
            <p:nvSpPr>
              <p:cNvPr id="72" name="Freeform 19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95158" y="4668943"/>
                <a:ext cx="1403498" cy="675495"/>
              </a:xfrm>
              <a:custGeom>
                <a:avLst/>
                <a:gdLst>
                  <a:gd name="connsiteX0" fmla="*/ 0 w 1152"/>
                  <a:gd name="connsiteY0" fmla="*/ 0 h 576"/>
                  <a:gd name="connsiteX1" fmla="*/ 1048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62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" h="576">
                    <a:moveTo>
                      <a:pt x="0" y="0"/>
                    </a:moveTo>
                    <a:lnTo>
                      <a:pt x="1062" y="0"/>
                    </a:lnTo>
                    <a:lnTo>
                      <a:pt x="1152" y="288"/>
                    </a:lnTo>
                    <a:lnTo>
                      <a:pt x="1062" y="576"/>
                    </a:lnTo>
                    <a:lnTo>
                      <a:pt x="0" y="576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E0FB"/>
              </a:solidFill>
              <a:ln w="9525" cap="flat" cmpd="sng" algn="ctr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20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7088" y="4715852"/>
                <a:ext cx="1251203" cy="581676"/>
              </a:xfrm>
              <a:prstGeom prst="rect">
                <a:avLst/>
              </a:prstGeom>
              <a:solidFill>
                <a:srgbClr val="C7E0FB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r>
                  <a:rPr kumimoji="0" lang="ru-RU" altLang="zh-CN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Ограниченность во времени/ бюджете</a:t>
                </a:r>
              </a:p>
            </p:txBody>
          </p:sp>
        </p:grpSp>
        <p:grpSp>
          <p:nvGrpSpPr>
            <p:cNvPr id="7" name="Group 156"/>
            <p:cNvGrpSpPr/>
            <p:nvPr/>
          </p:nvGrpSpPr>
          <p:grpSpPr>
            <a:xfrm>
              <a:off x="104233" y="4962376"/>
              <a:ext cx="1894687" cy="553797"/>
              <a:chOff x="104233" y="4668943"/>
              <a:chExt cx="1403498" cy="675495"/>
            </a:xfrm>
          </p:grpSpPr>
          <p:sp>
            <p:nvSpPr>
              <p:cNvPr id="70" name="Freeform 19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04233" y="4668943"/>
                <a:ext cx="1403498" cy="675495"/>
              </a:xfrm>
              <a:custGeom>
                <a:avLst/>
                <a:gdLst>
                  <a:gd name="connsiteX0" fmla="*/ 0 w 1152"/>
                  <a:gd name="connsiteY0" fmla="*/ 0 h 576"/>
                  <a:gd name="connsiteX1" fmla="*/ 1048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62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" h="576">
                    <a:moveTo>
                      <a:pt x="0" y="0"/>
                    </a:moveTo>
                    <a:lnTo>
                      <a:pt x="1062" y="0"/>
                    </a:lnTo>
                    <a:lnTo>
                      <a:pt x="1152" y="288"/>
                    </a:lnTo>
                    <a:lnTo>
                      <a:pt x="1062" y="576"/>
                    </a:lnTo>
                    <a:lnTo>
                      <a:pt x="0" y="576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E0FB"/>
              </a:solidFill>
              <a:ln w="9525" cap="flat" cmpd="sng" algn="ctr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20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7088" y="4715850"/>
                <a:ext cx="1251203" cy="581676"/>
              </a:xfrm>
              <a:prstGeom prst="rect">
                <a:avLst/>
              </a:prstGeom>
              <a:solidFill>
                <a:srgbClr val="C7E0FB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r>
                  <a:rPr kumimoji="0" lang="ru-RU" altLang="zh-CN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Наличие ответственных</a:t>
                </a:r>
              </a:p>
            </p:txBody>
          </p:sp>
        </p:grpSp>
        <p:grpSp>
          <p:nvGrpSpPr>
            <p:cNvPr id="48" name="Group 159"/>
            <p:cNvGrpSpPr/>
            <p:nvPr/>
          </p:nvGrpSpPr>
          <p:grpSpPr>
            <a:xfrm>
              <a:off x="104233" y="5660205"/>
              <a:ext cx="1894687" cy="553797"/>
              <a:chOff x="104233" y="4668943"/>
              <a:chExt cx="1403498" cy="675495"/>
            </a:xfrm>
          </p:grpSpPr>
          <p:sp>
            <p:nvSpPr>
              <p:cNvPr id="68" name="Freeform 19"/>
              <p:cNvSpPr>
                <a:spLocks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104233" y="4668943"/>
                <a:ext cx="1403498" cy="675495"/>
              </a:xfrm>
              <a:custGeom>
                <a:avLst/>
                <a:gdLst>
                  <a:gd name="connsiteX0" fmla="*/ 0 w 1152"/>
                  <a:gd name="connsiteY0" fmla="*/ 0 h 576"/>
                  <a:gd name="connsiteX1" fmla="*/ 1048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48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  <a:gd name="connsiteX0" fmla="*/ 0 w 1152"/>
                  <a:gd name="connsiteY0" fmla="*/ 0 h 576"/>
                  <a:gd name="connsiteX1" fmla="*/ 1062 w 1152"/>
                  <a:gd name="connsiteY1" fmla="*/ 0 h 576"/>
                  <a:gd name="connsiteX2" fmla="*/ 1152 w 1152"/>
                  <a:gd name="connsiteY2" fmla="*/ 288 h 576"/>
                  <a:gd name="connsiteX3" fmla="*/ 1062 w 1152"/>
                  <a:gd name="connsiteY3" fmla="*/ 576 h 576"/>
                  <a:gd name="connsiteX4" fmla="*/ 0 w 1152"/>
                  <a:gd name="connsiteY4" fmla="*/ 576 h 576"/>
                  <a:gd name="connsiteX5" fmla="*/ 0 w 1152"/>
                  <a:gd name="connsiteY5" fmla="*/ 288 h 576"/>
                  <a:gd name="connsiteX6" fmla="*/ 0 w 1152"/>
                  <a:gd name="connsiteY6" fmla="*/ 0 h 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" h="576">
                    <a:moveTo>
                      <a:pt x="0" y="0"/>
                    </a:moveTo>
                    <a:lnTo>
                      <a:pt x="1062" y="0"/>
                    </a:lnTo>
                    <a:lnTo>
                      <a:pt x="1152" y="288"/>
                    </a:lnTo>
                    <a:lnTo>
                      <a:pt x="1062" y="576"/>
                    </a:lnTo>
                    <a:lnTo>
                      <a:pt x="0" y="576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E0FB"/>
              </a:solidFill>
              <a:ln w="9525" cap="flat" cmpd="sng" algn="ctr">
                <a:solidFill>
                  <a:srgbClr val="FFFFFF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47088" y="4715852"/>
                <a:ext cx="1251203" cy="581676"/>
              </a:xfrm>
              <a:prstGeom prst="rect">
                <a:avLst/>
              </a:prstGeom>
              <a:solidFill>
                <a:srgbClr val="C7E0FB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lIns="72000" tIns="72000" rIns="72000" bIns="72000" anchor="ctr">
                <a:noAutofit/>
              </a:bodyPr>
              <a:lstStyle/>
              <a:p>
                <a:pPr marL="0" marR="0" lvl="0" indent="0" defTabSz="1487966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960"/>
                  </a:buClr>
                  <a:buSzTx/>
                  <a:buFontTx/>
                  <a:buNone/>
                  <a:tabLst/>
                  <a:defRPr/>
                </a:pPr>
                <a:r>
                  <a:rPr kumimoji="0" lang="ru-RU" altLang="zh-CN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Существенность</a:t>
                </a:r>
              </a:p>
            </p:txBody>
          </p:sp>
        </p:grpSp>
      </p:grp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647564" y="5381836"/>
            <a:ext cx="95388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0" indent="0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ru-RU" sz="12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Критерии</a:t>
            </a: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2699792" y="5417840"/>
            <a:ext cx="95388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0" indent="0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kumimoji="0" lang="ru-RU" sz="1200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Описание</a:t>
            </a:r>
            <a:endParaRPr kumimoji="0" lang="ru-RU" sz="1200" b="1" i="1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25"/>
          <p:cNvSpPr txBox="1">
            <a:spLocks/>
          </p:cNvSpPr>
          <p:nvPr/>
        </p:nvSpPr>
        <p:spPr>
          <a:xfrm>
            <a:off x="2735796" y="6137920"/>
            <a:ext cx="62416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lvl="0" defTabSz="894221">
              <a:buClr>
                <a:schemeClr val="tx2"/>
              </a:buClr>
              <a:defRPr>
                <a:latin typeface="+mn-lt"/>
              </a:defRPr>
            </a:lvl1pPr>
            <a:lvl2pPr marL="193429" lvl="1" indent="-191846" defTabSz="89422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6618" lvl="2" indent="-261606" defTabSz="89422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3587" lvl="3" indent="-155379" defTabSz="89422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5184" lvl="4" indent="-130010" defTabSz="89422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1806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58432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5054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1678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97586" marR="0" lvl="1" indent="-195966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defRPr/>
            </a:pP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Приоритезированы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мероприятия, по которым определены ответственные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25"/>
          <p:cNvSpPr txBox="1">
            <a:spLocks/>
          </p:cNvSpPr>
          <p:nvPr/>
        </p:nvSpPr>
        <p:spPr>
          <a:xfrm>
            <a:off x="2735796" y="5799946"/>
            <a:ext cx="6241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lvl="0" defTabSz="894221">
              <a:buClr>
                <a:schemeClr val="tx2"/>
              </a:buClr>
              <a:defRPr>
                <a:latin typeface="+mn-lt"/>
              </a:defRPr>
            </a:lvl1pPr>
            <a:lvl2pPr marL="193429" lvl="1" indent="-191846" defTabSz="89422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6618" lvl="2" indent="-261606" defTabSz="89422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3587" lvl="3" indent="-155379" defTabSz="89422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5184" lvl="4" indent="-130010" defTabSz="89422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1806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58432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5054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1678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97586" marR="0" lvl="1" indent="-195966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97586" marR="0" lvl="1" indent="-195966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tabLst/>
              <a:defRPr/>
            </a:pPr>
            <a:endParaRPr lang="ru-RU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7586" marR="0" lvl="1" indent="-195966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97586" marR="0" lvl="1" indent="-195966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 проектов способствуют выполнению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стратегических целей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Минздрава России, </a:t>
            </a:r>
            <a:b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поручений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Президента Российской Федерации и Правительства Российской Федерации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25"/>
          <p:cNvSpPr txBox="1">
            <a:spLocks/>
          </p:cNvSpPr>
          <p:nvPr/>
        </p:nvSpPr>
        <p:spPr>
          <a:xfrm>
            <a:off x="2735796" y="5597860"/>
            <a:ext cx="62416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lvl="0" defTabSz="894221">
              <a:buClr>
                <a:schemeClr val="tx2"/>
              </a:buClr>
              <a:defRPr>
                <a:latin typeface="+mn-lt"/>
              </a:defRPr>
            </a:lvl1pPr>
            <a:lvl2pPr marL="193429" lvl="1" indent="-191846" defTabSz="89422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6618" lvl="2" indent="-261606" defTabSz="89422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3587" lvl="3" indent="-155379" defTabSz="89422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5184" lvl="4" indent="-130010" defTabSz="89422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1806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58432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5054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1678" indent="-130010" defTabSz="894221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0" marR="0" lvl="1" indent="0" defTabSz="91342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Pct val="125000"/>
              <a:buFont typeface="Arial" charset="0"/>
              <a:buChar char="▪"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Мероприятия реализуются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без дополнительного финансирования,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кратко- и среднесрочной перспективе,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эффект зависит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от организационно-методического сопровождения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вовлеченности ключевых участников проектов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проект «Технологии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комфорт - матерям и детям»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Снижение в 2018 году показателя младенческой смертности в Российской Федерации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5,8 на 1000 родившихся живыми путем создания трехуровневой системы организации медицинской помощи женщинам в период беременности и родов и новорожденным.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683568" y="2564904"/>
          <a:ext cx="792087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96144"/>
                <a:gridCol w="1008112"/>
                <a:gridCol w="936104"/>
                <a:gridCol w="1008112"/>
                <a:gridCol w="936104"/>
                <a:gridCol w="86409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перинатальных центров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третьей группы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69*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показателя младенческой смертности (на 1000 родившихся живыми)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6,1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5,8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5,5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5,2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1008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«Развитие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санитарной авиации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доли лиц, госпитализированных по экстренным показаниям в течение первых суток в 2017 году до 71,0%, в 2018 году - 83,5 %, в 2019 - 90%. </a:t>
            </a:r>
            <a:r>
              <a:rPr lang="ru-RU" sz="1600" dirty="0" smtClean="0"/>
              <a:t>	</a:t>
            </a:r>
          </a:p>
          <a:p>
            <a:pPr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539552" y="2204864"/>
          <a:ext cx="792087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96144"/>
                <a:gridCol w="1008112"/>
                <a:gridCol w="936104"/>
                <a:gridCol w="1008112"/>
                <a:gridCol w="936104"/>
                <a:gridCol w="86409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лиц, госпитализированных по экстренным показаниям в течение первых суток 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67,1 % 	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71% 	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83,5% 	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90% 	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90% 	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«Электронное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здравоохранение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(1)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эффективности организации оказания медицинской помощи гражданам за счет внедрения информационных технологий, мониторинга возможности записи на прием к врачу, перехода к ведению медицинской документации в электронном виде не менее 50% медицинских организаций к 2018 году (80% к 2020 году), реализации не менее 10 электронных услуг (сервисов) в Личном кабинете пациента "Мое здоровье" на Едином портале государственных услуг (ЕПГУ), которыми в 2018 году воспользуются не менее 14 млн. граждан (30 млн. граждан в 2020 году) </a:t>
            </a:r>
            <a:r>
              <a:rPr lang="ru-RU" sz="1600" dirty="0" smtClean="0"/>
              <a:t>	</a:t>
            </a:r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79512" y="2492896"/>
          <a:ext cx="8640960" cy="416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52128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граждан, воспользовавшихся услугами (сервисами), доступными в Личном кабинете пациента "Мое здоровье" на ЕПГУ в отчетном году, млн. человек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граждан, из числа застрахованных в системе обязательного медицинского страхования, для которых заведены электронные медицинские карты, %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l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	</a:t>
                      </a:r>
                    </a:p>
                    <a:p>
                      <a:pPr algn="ctr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	</a:t>
                      </a:r>
                    </a:p>
                    <a:p>
                      <a:pPr algn="ctr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2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медицинских организаций, оказывающих первичную медико-санитарную помощь, внедривших медицинские информационные системы, перешедших на ведение медицинской документации в электронном виде и участвующих в электронном медицинском документообороте, %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«Электронное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здравоохранение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(2)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51520" y="1124744"/>
          <a:ext cx="864096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224136"/>
                <a:gridCol w="936104"/>
                <a:gridCol w="648072"/>
                <a:gridCol w="648072"/>
                <a:gridCol w="648072"/>
                <a:gridCol w="648072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	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медицинских организаций оказывающих первичную медико-санитарную помощь, для которых осуществляется мониторинг возможности записи граждан на прием </a:t>
                      </a:r>
                      <a:b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врачу, %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	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сроков ожидания записи граждан на прием к врачу в медицинских организациях, оказывающих первичную медико-санитарную помощь, для которых осуществляется мониторинг возможности записи на прием к врачу, % нарастающим итогом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 	</a:t>
                      </a:r>
                    </a:p>
                    <a:p>
                      <a:pPr algn="ctr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2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субъектов Российской Федерации, в которых организованы процессы оказания медицинской помощи с применением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телемедицинских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технологий, в соответствии </a:t>
                      </a:r>
                      <a:b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требованиями Минздрава России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Приоритетный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«Лекарства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Качество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безопасность»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1"/>
            <a:ext cx="1439862" cy="1166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одержимое 46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Защита населения от фальсифицированных, недоброкачественных и контрафактных лекарственных препаратов и предоставление неограниченному кругу потребителей (граждан) возможности проверки легальности зарегистрированных лекарственных препаратов, находящихся в гражданском обороте, осуществляемой с использованием Автоматизированной системы мониторинга движения маркированных лекарственных препаратов от производителя до конечного потребителя, с охватом 100% выпускаемых в гражданский оборот лекарственных препаратов к 31 декабря 2018 г. Обеспечение прозрачности и развития справедливой конкуренции на фармацевтическом рынке 	</a:t>
            </a:r>
          </a:p>
          <a:p>
            <a:pPr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51520" y="2690312"/>
          <a:ext cx="864096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52128"/>
                <a:gridCol w="1008112"/>
                <a:gridCol w="648072"/>
                <a:gridCol w="648072"/>
                <a:gridCol w="648072"/>
                <a:gridCol w="648072"/>
                <a:gridCol w="576064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 показателя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 значение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	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580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Охват индивидуальной маркировкой зарегистрированных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лекарственных препаратов, </a:t>
                      </a:r>
                      <a:r>
                        <a:rPr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выпускаемых в гражданский оборот,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возможностью проверки неограниченным кругом потребителей (граждан) их легальности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	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49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4793</TotalTime>
  <Words>1870</Words>
  <Application>Microsoft Office PowerPoint</Application>
  <PresentationFormat>Экран (4:3)</PresentationFormat>
  <Paragraphs>508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Чугаев Дмитрий Владиславович</dc:creator>
  <cp:lastModifiedBy>OrlovCA</cp:lastModifiedBy>
  <cp:revision>455</cp:revision>
  <cp:lastPrinted>2015-02-03T18:38:24Z</cp:lastPrinted>
  <dcterms:created xsi:type="dcterms:W3CDTF">2015-01-30T14:40:08Z</dcterms:created>
  <dcterms:modified xsi:type="dcterms:W3CDTF">2017-10-12T18:20:38Z</dcterms:modified>
</cp:coreProperties>
</file>