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sldIdLst>
    <p:sldId id="284" r:id="rId2"/>
    <p:sldId id="286" r:id="rId3"/>
    <p:sldId id="287" r:id="rId4"/>
    <p:sldId id="301" r:id="rId5"/>
    <p:sldId id="288" r:id="rId6"/>
    <p:sldId id="290" r:id="rId7"/>
    <p:sldId id="291" r:id="rId8"/>
    <p:sldId id="292" r:id="rId9"/>
    <p:sldId id="293" r:id="rId10"/>
    <p:sldId id="294" r:id="rId11"/>
    <p:sldId id="295" r:id="rId12"/>
    <p:sldId id="296" r:id="rId13"/>
    <p:sldId id="297" r:id="rId14"/>
    <p:sldId id="298" r:id="rId15"/>
    <p:sldId id="300" r:id="rId16"/>
    <p:sldId id="302" r:id="rId17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2" clrIdx="0">
    <p:extLst>
      <p:ext uri="{19B8F6BF-5375-455C-9EA6-DF929625EA0E}">
        <p15:presenceInfo xmlns=""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66FF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Средний стиль 3 -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7" autoAdjust="0"/>
    <p:restoredTop sz="94434" autoAdjust="0"/>
  </p:normalViewPr>
  <p:slideViewPr>
    <p:cSldViewPr>
      <p:cViewPr varScale="1">
        <p:scale>
          <a:sx n="106" d="100"/>
          <a:sy n="106" d="100"/>
        </p:scale>
        <p:origin x="-16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135" cy="496332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955" y="0"/>
            <a:ext cx="2946135" cy="496332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A7C3434-AD50-4791-902D-68F244FDF951}" type="datetimeFigureOut">
              <a:rPr lang="ru-RU"/>
              <a:pPr>
                <a:defRPr/>
              </a:pPr>
              <a:t>12.10.2017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244" y="4715946"/>
            <a:ext cx="5438774" cy="4466988"/>
          </a:xfrm>
          <a:prstGeom prst="rect">
            <a:avLst/>
          </a:prstGeom>
        </p:spPr>
        <p:txBody>
          <a:bodyPr vert="horz" lIns="91431" tIns="45715" rIns="91431" bIns="45715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308"/>
            <a:ext cx="2946135" cy="496331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955" y="9430308"/>
            <a:ext cx="2946135" cy="496331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1364166-5E5D-4666-A3AE-5F6769B431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230263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434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ED3577C-DB62-4DD8-AC4E-5CFA7589C00A}" type="slidenum">
              <a:rPr lang="ru-RU" altLang="ru-RU" smtClean="0"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 altLang="ru-RU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160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20EAFA-3A09-47D1-A584-79AC925DB334}" type="datetime1">
              <a:rPr lang="ru-RU"/>
              <a:pPr>
                <a:defRPr/>
              </a:pPr>
              <a:t>12.10.2017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A87A1F-65AD-4261-B5E1-8DFF7E11C3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DB8F92-CDD5-43FB-8FAE-FA1F49CEF9CD}" type="datetime1">
              <a:rPr lang="ru-RU"/>
              <a:pPr>
                <a:defRPr/>
              </a:pPr>
              <a:t>12.10.2017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05FCE-8846-4867-982C-4E6A11A011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E8B74B-5576-42A5-ADE2-2DAEC862F7B2}" type="datetime1">
              <a:rPr lang="ru-RU"/>
              <a:pPr>
                <a:defRPr/>
              </a:pPr>
              <a:t>12.10.2017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A8E27E-7C55-45FD-8346-5C68CD4B76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A3F677-C467-4D62-AC88-E5C91712E3A2}" type="datetime1">
              <a:rPr lang="ru-RU"/>
              <a:pPr>
                <a:defRPr/>
              </a:pPr>
              <a:t>12.10.2017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679439-08B5-4C95-BF9F-DBEC032795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1638F8-54DE-457B-93A3-04391B556884}" type="datetime1">
              <a:rPr lang="ru-RU"/>
              <a:pPr>
                <a:defRPr/>
              </a:pPr>
              <a:t>12.10.2017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B7ECEB-3BD0-4916-84B6-CFDAD4C0E7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302BF-DDF3-4628-83E8-92D7A0FAA1DB}" type="datetime1">
              <a:rPr lang="ru-RU"/>
              <a:pPr>
                <a:defRPr/>
              </a:pPr>
              <a:t>12.10.2017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9C81C1-462F-4D10-8EEE-12FA015DDF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1E5C76-F041-4623-9709-793079580DC0}" type="datetime1">
              <a:rPr lang="ru-RU"/>
              <a:pPr>
                <a:defRPr/>
              </a:pPr>
              <a:t>12.10.2017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B0C74-5E6C-43F6-990E-55163AE0A7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C17967-91AD-4A26-8882-2F5E5C4F4436}" type="datetime1">
              <a:rPr lang="ru-RU"/>
              <a:pPr>
                <a:defRPr/>
              </a:pPr>
              <a:t>12.10.2017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33B741-FC0E-447A-9BBF-A0B7E3581C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01D586-CE65-4D63-AF8F-123A12310347}" type="datetime1">
              <a:rPr lang="ru-RU"/>
              <a:pPr>
                <a:defRPr/>
              </a:pPr>
              <a:t>12.10.2017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47A23A-E848-4C12-B43F-23E0FF1331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F85388-A12B-4083-838B-8DEB3D830602}" type="datetime1">
              <a:rPr lang="ru-RU"/>
              <a:pPr>
                <a:defRPr/>
              </a:pPr>
              <a:t>12.10.2017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AF9EA0-2D06-4FBB-A2B4-D6A2B2CA32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6CD53-C42C-46F6-BA2F-34A0F8BC9888}" type="datetime1">
              <a:rPr lang="ru-RU"/>
              <a:pPr>
                <a:defRPr/>
              </a:pPr>
              <a:t>12.10.2017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00FAAD-5708-4F9B-8E51-A1A995C476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1A4A49B-B960-4D21-B4BE-D52D762CB254}" type="datetime1">
              <a:rPr lang="ru-RU"/>
              <a:pPr>
                <a:defRPr/>
              </a:pPr>
              <a:t>12.10.2017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239DB11-2BC9-414F-AE79-09D6FD7CCB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mailto:OrlovCA@rosminzdrav.ru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3" y="0"/>
            <a:ext cx="5449887" cy="191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Прямоугольник 3"/>
          <p:cNvSpPr>
            <a:spLocks noChangeArrowheads="1"/>
          </p:cNvSpPr>
          <p:nvPr/>
        </p:nvSpPr>
        <p:spPr bwMode="auto">
          <a:xfrm>
            <a:off x="71438" y="1643063"/>
            <a:ext cx="8964612" cy="4738265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/>
            <a:endParaRPr lang="en-US" altLang="ru-RU" sz="1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2" name="TextBox 1"/>
          <p:cNvSpPr txBox="1">
            <a:spLocks noChangeArrowheads="1"/>
          </p:cNvSpPr>
          <p:nvPr/>
        </p:nvSpPr>
        <p:spPr bwMode="auto">
          <a:xfrm>
            <a:off x="214313" y="1676628"/>
            <a:ext cx="7921625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sz="2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Приоритетные и ведомственные </a:t>
            </a:r>
            <a:b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проекты в здравоохранении</a:t>
            </a:r>
            <a:endParaRPr lang="ru-RU" altLang="ru-RU" sz="3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altLang="ru-RU" sz="2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altLang="ru-RU" sz="2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altLang="ru-RU" sz="2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altLang="ru-RU" sz="2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Докладчик: </a:t>
            </a:r>
            <a:r>
              <a:rPr lang="ru-RU" alt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Орлов Сергей Александрович</a:t>
            </a:r>
          </a:p>
          <a:p>
            <a:endParaRPr lang="ru-RU" altLang="ru-RU" sz="1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Должность: </a:t>
            </a:r>
            <a:r>
              <a:rPr lang="ru-RU" alt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начальник отдела проектной деятельности </a:t>
            </a:r>
            <a:r>
              <a:rPr lang="ru-RU" alt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Департамента мониторинга, анализа и стратегического развития </a:t>
            </a:r>
            <a:r>
              <a:rPr lang="ru-RU" alt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здравоохранения</a:t>
            </a:r>
          </a:p>
          <a:p>
            <a:endParaRPr lang="ru-RU" altLang="ru-RU" sz="1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Дата: 10 августа 2017 г.</a:t>
            </a:r>
            <a:endParaRPr lang="ru-RU" altLang="ru-RU" sz="1600" b="1" dirty="0">
              <a:solidFill>
                <a:schemeClr val="bg1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Приоритетный проект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«Создание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новой модели медицинской организации, оказывающей первичную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медико-санитарную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помощь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» (1)</a:t>
            </a:r>
            <a:endParaRPr lang="ru-RU" sz="1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188" y="1"/>
            <a:ext cx="1439862" cy="11663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7" name="Содержимое 46"/>
          <p:cNvSpPr>
            <a:spLocks noGrp="1"/>
          </p:cNvSpPr>
          <p:nvPr>
            <p:ph idx="1"/>
          </p:nvPr>
        </p:nvSpPr>
        <p:spPr>
          <a:xfrm>
            <a:off x="0" y="764704"/>
            <a:ext cx="9036496" cy="4525963"/>
          </a:xfrm>
        </p:spPr>
        <p:txBody>
          <a:bodyPr/>
          <a:lstStyle/>
          <a:p>
            <a:pPr>
              <a:buNone/>
            </a:pPr>
            <a:r>
              <a:rPr lang="ru-RU" sz="1400" b="1" u="sng" dirty="0" smtClean="0"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Повышение удовлетворенности населения качеством оказания медицинской помощи в амбулаторных условиях до 60% к 2020 году и до 70% к 2022 году путем создания новой модели медицинской организации, оказывающей первичную медико-санитарную помощь на принципах бережливого производства (далее - "Новая модель медицинской организации"), в 33 субъектах Российской Федерации с последующим тиражированием данной модели в 85 субъектах Российской Федерации. </a:t>
            </a:r>
            <a:r>
              <a:rPr lang="ru-RU" sz="1400" dirty="0" smtClean="0"/>
              <a:t>	</a:t>
            </a:r>
          </a:p>
          <a:p>
            <a:pPr>
              <a:buNone/>
            </a:pPr>
            <a:r>
              <a:rPr lang="ru-RU" sz="1400" b="1" u="sng" dirty="0" smtClean="0">
                <a:latin typeface="Times New Roman" pitchFamily="18" charset="0"/>
                <a:cs typeface="Times New Roman" pitchFamily="18" charset="0"/>
              </a:rPr>
              <a:t>Показатели:</a:t>
            </a:r>
          </a:p>
          <a:p>
            <a:pPr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graphicFrame>
        <p:nvGraphicFramePr>
          <p:cNvPr id="48" name="Таблица 47"/>
          <p:cNvGraphicFramePr>
            <a:graphicFrameLocks noGrp="1"/>
          </p:cNvGraphicFramePr>
          <p:nvPr/>
        </p:nvGraphicFramePr>
        <p:xfrm>
          <a:off x="179512" y="2276872"/>
          <a:ext cx="8640960" cy="37449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4336"/>
                <a:gridCol w="1440160"/>
                <a:gridCol w="1008112"/>
                <a:gridCol w="648072"/>
                <a:gridCol w="648072"/>
                <a:gridCol w="648072"/>
                <a:gridCol w="648072"/>
                <a:gridCol w="576064"/>
              </a:tblGrid>
              <a:tr h="370840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Показатель 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Тип показателя 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Базовое значение 	</a:t>
                      </a:r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Период, год 	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2018</a:t>
                      </a:r>
                      <a:endParaRPr lang="ru-RU" sz="1400" baseline="0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2019</a:t>
                      </a:r>
                      <a:endParaRPr lang="ru-RU" sz="1400" baseline="0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2020</a:t>
                      </a:r>
                      <a:endParaRPr lang="ru-RU" sz="1400" baseline="0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2021</a:t>
                      </a:r>
                      <a:endParaRPr lang="ru-RU" sz="1400" baseline="0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2022</a:t>
                      </a:r>
                      <a:endParaRPr lang="ru-RU" sz="1400" baseline="0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918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Уровень удовлетворенности пациентов качеством оказания медицинской помощи участковым врачом, %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Основной 	</a:t>
                      </a:r>
                    </a:p>
                    <a:p>
                      <a:pPr algn="ctr"/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45,7 	</a:t>
                      </a:r>
                    </a:p>
                    <a:p>
                      <a:pPr algn="ctr"/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47 	</a:t>
                      </a:r>
                    </a:p>
                    <a:p>
                      <a:pPr algn="ctr"/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49 	</a:t>
                      </a:r>
                    </a:p>
                    <a:p>
                      <a:pPr algn="ctr"/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60 	</a:t>
                      </a:r>
                    </a:p>
                    <a:p>
                      <a:pPr algn="ctr"/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65 	</a:t>
                      </a:r>
                    </a:p>
                    <a:p>
                      <a:pPr algn="ctr"/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70 	</a:t>
                      </a:r>
                    </a:p>
                    <a:p>
                      <a:pPr algn="ctr"/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Количество субъектов Российской Федерации, участвующих в экспериментальной части проекта, ед.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Аналитический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85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Количество медицинских организаций, оказывающих первичную медико-санитарную помощь (далее - медицинские организации), участвующих в экспериментальной части проекта, ед.	</a:t>
                      </a:r>
                    </a:p>
                    <a:p>
                      <a:endParaRPr lang="ru-RU" sz="13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Основной 	</a:t>
                      </a:r>
                    </a:p>
                    <a:p>
                      <a:pPr algn="ctr"/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	</a:t>
                      </a:r>
                    </a:p>
                    <a:p>
                      <a:pPr algn="ctr"/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 	</a:t>
                      </a:r>
                    </a:p>
                    <a:p>
                      <a:pPr algn="ctr"/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 	</a:t>
                      </a:r>
                    </a:p>
                    <a:p>
                      <a:pPr algn="ctr"/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24 	</a:t>
                      </a:r>
                    </a:p>
                    <a:p>
                      <a:pPr algn="ctr"/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30 	</a:t>
                      </a:r>
                    </a:p>
                    <a:p>
                      <a:pPr algn="ctr"/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48 	</a:t>
                      </a:r>
                    </a:p>
                    <a:p>
                      <a:pPr algn="ctr"/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424937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Приоритетный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проект «Создание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новой модели медицинской организации, оказывающей первичную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медико-санитарную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помощь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» (2)</a:t>
            </a:r>
            <a:endParaRPr lang="ru-RU" sz="1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188" y="1"/>
            <a:ext cx="1439862" cy="11663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7" name="Содержимое 46"/>
          <p:cNvSpPr>
            <a:spLocks noGrp="1"/>
          </p:cNvSpPr>
          <p:nvPr>
            <p:ph idx="1"/>
          </p:nvPr>
        </p:nvSpPr>
        <p:spPr>
          <a:xfrm>
            <a:off x="0" y="764704"/>
            <a:ext cx="9036496" cy="4525963"/>
          </a:xfrm>
        </p:spPr>
        <p:txBody>
          <a:bodyPr/>
          <a:lstStyle/>
          <a:p>
            <a:pPr>
              <a:buNone/>
            </a:pPr>
            <a:r>
              <a:rPr lang="ru-RU" sz="1400" b="1" u="sng" dirty="0" smtClean="0">
                <a:latin typeface="Times New Roman" pitchFamily="18" charset="0"/>
                <a:cs typeface="Times New Roman" pitchFamily="18" charset="0"/>
              </a:rPr>
              <a:t>Показатели:</a:t>
            </a:r>
          </a:p>
          <a:p>
            <a:pPr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graphicFrame>
        <p:nvGraphicFramePr>
          <p:cNvPr id="48" name="Таблица 47"/>
          <p:cNvGraphicFramePr>
            <a:graphicFrameLocks noGrp="1"/>
          </p:cNvGraphicFramePr>
          <p:nvPr/>
        </p:nvGraphicFramePr>
        <p:xfrm>
          <a:off x="179512" y="1196752"/>
          <a:ext cx="8640960" cy="5249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4336"/>
                <a:gridCol w="1440160"/>
                <a:gridCol w="1008112"/>
                <a:gridCol w="648072"/>
                <a:gridCol w="648072"/>
                <a:gridCol w="648072"/>
                <a:gridCol w="648072"/>
                <a:gridCol w="576064"/>
              </a:tblGrid>
              <a:tr h="370840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Показатель 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Тип показателя 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Базовое значение 	</a:t>
                      </a:r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Период, год 	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2022</a:t>
                      </a:r>
                    </a:p>
                  </a:txBody>
                  <a:tcPr/>
                </a:tc>
              </a:tr>
              <a:tr h="6918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Количество медицинских организаций, участвующих в тиражировании, ед.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Основной 	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115 	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300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500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2000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Количество посещений на 1 застрахованного в год, 	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Второго уровня	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7,637 	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7,64 	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7,68 	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7,7 	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7,8 	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7,9 	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85800">
                <a:tc>
                  <a:txBody>
                    <a:bodyPr/>
                    <a:lstStyle/>
                    <a:p>
                      <a:pPr marL="268288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том числе с профилактической целью 	</a:t>
                      </a:r>
                    </a:p>
                    <a:p>
                      <a:endParaRPr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Второго уровня 	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1,757 	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1,83 	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1,92 	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2,02 	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2,11 	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2,21 	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85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Доля медицинских организаций, внедривших на основе электронного расписания автоматизированную систему мониторинга сроков ожидания оказания медицинской помощи врачом, установленных Программой государственных гарантий бесплатного оказания гражданам медицинской помощи, %</a:t>
                      </a:r>
                      <a:endParaRPr lang="ru-RU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Основной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 	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50 	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424937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Приоритетный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проект «Формирование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здорового образа жизни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» </a:t>
            </a:r>
            <a:endParaRPr lang="ru-RU" sz="1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188" y="1"/>
            <a:ext cx="1439862" cy="11663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7" name="Содержимое 46"/>
          <p:cNvSpPr>
            <a:spLocks noGrp="1"/>
          </p:cNvSpPr>
          <p:nvPr>
            <p:ph idx="1"/>
          </p:nvPr>
        </p:nvSpPr>
        <p:spPr>
          <a:xfrm>
            <a:off x="0" y="764704"/>
            <a:ext cx="9036496" cy="4525963"/>
          </a:xfrm>
        </p:spPr>
        <p:txBody>
          <a:bodyPr/>
          <a:lstStyle/>
          <a:p>
            <a:pPr>
              <a:buNone/>
            </a:pPr>
            <a:r>
              <a:rPr lang="ru-RU" sz="1400" b="1" u="sng" dirty="0" smtClean="0"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Увеличение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доли граждан, приверженных здоровому образу жизни, до 50% к 2020 году и до 60 % к 2025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году путем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формирования у граждан ответственного отношения к своему здоровью</a:t>
            </a:r>
            <a:r>
              <a:rPr lang="ru-RU" sz="1400" dirty="0" smtClean="0"/>
              <a:t>	</a:t>
            </a:r>
          </a:p>
          <a:p>
            <a:pPr>
              <a:buNone/>
            </a:pPr>
            <a:r>
              <a:rPr lang="ru-RU" sz="1400" b="1" u="sng" dirty="0" smtClean="0">
                <a:latin typeface="Times New Roman" pitchFamily="18" charset="0"/>
                <a:cs typeface="Times New Roman" pitchFamily="18" charset="0"/>
              </a:rPr>
              <a:t>Показатели:</a:t>
            </a:r>
          </a:p>
          <a:p>
            <a:pPr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graphicFrame>
        <p:nvGraphicFramePr>
          <p:cNvPr id="48" name="Таблица 47"/>
          <p:cNvGraphicFramePr>
            <a:graphicFrameLocks noGrp="1"/>
          </p:cNvGraphicFramePr>
          <p:nvPr/>
        </p:nvGraphicFramePr>
        <p:xfrm>
          <a:off x="179512" y="1628800"/>
          <a:ext cx="8712968" cy="5004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360"/>
                <a:gridCol w="1224136"/>
                <a:gridCol w="1008112"/>
                <a:gridCol w="648072"/>
                <a:gridCol w="648072"/>
                <a:gridCol w="648072"/>
                <a:gridCol w="648072"/>
                <a:gridCol w="648072"/>
              </a:tblGrid>
              <a:tr h="370840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Показатель 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Тип показателя 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Базовое значение 	</a:t>
                      </a:r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Период, год 	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2017</a:t>
                      </a:r>
                      <a:endParaRPr lang="ru-RU" sz="1400" baseline="0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2018</a:t>
                      </a:r>
                      <a:endParaRPr lang="ru-RU" sz="1400" baseline="0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2019</a:t>
                      </a:r>
                      <a:endParaRPr lang="ru-RU" sz="1400" baseline="0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2020</a:t>
                      </a:r>
                      <a:endParaRPr lang="ru-RU" sz="1400" baseline="0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2025</a:t>
                      </a:r>
                      <a:endParaRPr lang="ru-RU" sz="1400" baseline="0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79152">
                <a:tc>
                  <a:txBody>
                    <a:bodyPr/>
                    <a:lstStyle/>
                    <a:p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Доля граждан, приверженных</a:t>
                      </a:r>
                    </a:p>
                    <a:p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здоровому образу жизни 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основной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Распространенность потребления табака среди взрослого населения (%)</a:t>
                      </a:r>
                      <a:endParaRPr lang="ru-RU" sz="11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основной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32,0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30,5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30,0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29,5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28,0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27,0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Потребление алкогольной</a:t>
                      </a:r>
                    </a:p>
                    <a:p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продукции на душу населения (л)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основной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10,3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9,7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9,3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85800">
                <a:tc>
                  <a:txBody>
                    <a:bodyPr/>
                    <a:lstStyle/>
                    <a:p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Доля граждан, систематически</a:t>
                      </a:r>
                    </a:p>
                    <a:p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занимающихся физической</a:t>
                      </a:r>
                    </a:p>
                    <a:p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культурой и спортом (%)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основной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17272">
                <a:tc>
                  <a:txBody>
                    <a:bodyPr/>
                    <a:lstStyle/>
                    <a:p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Число абортов, совершаемых</a:t>
                      </a:r>
                    </a:p>
                    <a:p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 желанию женщины (на 1000 женщин фертильного возраста)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второго уровня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20,5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19,5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8580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Доля граждан с артериальной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Гипертензией, контролирующих свое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артериальное давление (%)</a:t>
                      </a:r>
                      <a:endParaRPr lang="ru-RU" sz="1400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второго уровня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55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424937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Приоритетный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проект 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«Новые 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кадры современного здравоохранения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» (1)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188" y="1"/>
            <a:ext cx="1439862" cy="11663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7" name="Содержимое 46"/>
          <p:cNvSpPr>
            <a:spLocks noGrp="1"/>
          </p:cNvSpPr>
          <p:nvPr>
            <p:ph idx="1"/>
          </p:nvPr>
        </p:nvSpPr>
        <p:spPr>
          <a:xfrm>
            <a:off x="0" y="764704"/>
            <a:ext cx="9036496" cy="4525963"/>
          </a:xfrm>
        </p:spPr>
        <p:txBody>
          <a:bodyPr/>
          <a:lstStyle/>
          <a:p>
            <a:pPr>
              <a:buNone/>
            </a:pPr>
            <a:r>
              <a:rPr lang="ru-RU" sz="1400" b="1" u="sng" dirty="0" smtClean="0"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Обеспечение отрасли квалифицированными специалистами за счет внедрения процедуры допуска специалистов к профессиональной деятельности - аккредитации специалистов к концу 2018 года до 12,3% (доля специалистов, допущенных к профессиональной деятельности через процедуру аккредитации) и к концу 2025 года до 100% (доля специалистов, допущенных к профессиональной деятельности через процедуру аккредитации) и внедрения непрерывного дополнительного профессионального образования врачей с использованием интерактивных образовательных модулей к концу 2018 года до 40% (доля врачей, получающих дополнительное непрерывное медицинское образование), и до 99% (доля врачей, получающих дополнительное непрерывное медицинское образование) к концу 2025 года. </a:t>
            </a:r>
            <a:r>
              <a:rPr lang="ru-RU" sz="1400" dirty="0" smtClean="0"/>
              <a:t>	</a:t>
            </a:r>
          </a:p>
          <a:p>
            <a:pPr>
              <a:buNone/>
            </a:pPr>
            <a:r>
              <a:rPr lang="ru-RU" sz="1400" b="1" u="sng" dirty="0" smtClean="0">
                <a:latin typeface="Times New Roman" pitchFamily="18" charset="0"/>
                <a:cs typeface="Times New Roman" pitchFamily="18" charset="0"/>
              </a:rPr>
              <a:t>Показатели:</a:t>
            </a:r>
          </a:p>
          <a:p>
            <a:pPr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graphicFrame>
        <p:nvGraphicFramePr>
          <p:cNvPr id="48" name="Таблица 47"/>
          <p:cNvGraphicFramePr>
            <a:graphicFrameLocks noGrp="1"/>
          </p:cNvGraphicFramePr>
          <p:nvPr/>
        </p:nvGraphicFramePr>
        <p:xfrm>
          <a:off x="323528" y="2852936"/>
          <a:ext cx="8640960" cy="38524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12368"/>
                <a:gridCol w="1152128"/>
                <a:gridCol w="1008112"/>
                <a:gridCol w="648072"/>
                <a:gridCol w="648072"/>
                <a:gridCol w="648072"/>
                <a:gridCol w="648072"/>
                <a:gridCol w="576064"/>
              </a:tblGrid>
              <a:tr h="489422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Показатель 	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Тип показателя 	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Базовое значение 	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Период, год 	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89422">
                <a:tc v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2017 </a:t>
                      </a:r>
                      <a:endParaRPr lang="ru-RU" sz="1400" baseline="0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2018 	</a:t>
                      </a:r>
                      <a:endParaRPr lang="ru-RU" sz="1400" baseline="0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2019 	</a:t>
                      </a:r>
                      <a:endParaRPr lang="ru-RU" sz="1400" baseline="0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2020 	</a:t>
                      </a:r>
                      <a:endParaRPr lang="ru-RU" sz="1400" baseline="0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2025</a:t>
                      </a:r>
                      <a:endParaRPr lang="ru-RU" sz="1400" baseline="0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215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Доля специалистов, допущенных к профессиональной деятельности через процедуру </a:t>
                      </a:r>
                      <a:r>
                        <a:rPr lang="ru-RU" sz="14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аккредитации,%</a:t>
                      </a:r>
                      <a:endParaRPr lang="ru-RU" sz="14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основной 	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1,1	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6,3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12,3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18,5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9094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Количество </a:t>
                      </a:r>
                      <a:r>
                        <a:rPr lang="ru-RU" sz="14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аккредитационно-симуляционных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центров , ед.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основной 	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	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114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114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35310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Доля врачей, получающих непрерывное дополнительное профессиональное образование с использованием интерактивных образовательных модулей, % 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основной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424937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Приоритетный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проект 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«Новые 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кадры современного здравоохранения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» (2)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188" y="1"/>
            <a:ext cx="1439862" cy="11663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7" name="Содержимое 46"/>
          <p:cNvSpPr>
            <a:spLocks noGrp="1"/>
          </p:cNvSpPr>
          <p:nvPr>
            <p:ph idx="1"/>
          </p:nvPr>
        </p:nvSpPr>
        <p:spPr>
          <a:xfrm>
            <a:off x="0" y="764704"/>
            <a:ext cx="9036496" cy="4525963"/>
          </a:xfrm>
        </p:spPr>
        <p:txBody>
          <a:bodyPr/>
          <a:lstStyle/>
          <a:p>
            <a:pPr>
              <a:buNone/>
            </a:pPr>
            <a:r>
              <a:rPr lang="ru-RU" sz="1400" b="1" u="sng" dirty="0" smtClean="0">
                <a:latin typeface="Times New Roman" pitchFamily="18" charset="0"/>
                <a:cs typeface="Times New Roman" pitchFamily="18" charset="0"/>
              </a:rPr>
              <a:t>Показатели:</a:t>
            </a:r>
          </a:p>
          <a:p>
            <a:pPr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graphicFrame>
        <p:nvGraphicFramePr>
          <p:cNvPr id="48" name="Таблица 47"/>
          <p:cNvGraphicFramePr>
            <a:graphicFrameLocks noGrp="1"/>
          </p:cNvGraphicFramePr>
          <p:nvPr/>
        </p:nvGraphicFramePr>
        <p:xfrm>
          <a:off x="251520" y="1124744"/>
          <a:ext cx="8640960" cy="557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6344"/>
                <a:gridCol w="1368152"/>
                <a:gridCol w="1008112"/>
                <a:gridCol w="648072"/>
                <a:gridCol w="648072"/>
                <a:gridCol w="648072"/>
                <a:gridCol w="648072"/>
                <a:gridCol w="576064"/>
              </a:tblGrid>
              <a:tr h="489422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Показатель 	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Тип показателя 	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Базовое значение 	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Период, год 	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89422">
                <a:tc v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2017 </a:t>
                      </a:r>
                      <a:endParaRPr lang="ru-RU" sz="1400" baseline="0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2018 	</a:t>
                      </a:r>
                      <a:endParaRPr lang="ru-RU" sz="1400" baseline="0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2019 	</a:t>
                      </a:r>
                      <a:endParaRPr lang="ru-RU" sz="1400" baseline="0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2020 	</a:t>
                      </a:r>
                      <a:endParaRPr lang="ru-RU" sz="1400" baseline="0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2025</a:t>
                      </a:r>
                      <a:endParaRPr lang="ru-RU" sz="1400" baseline="0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21514">
                <a:tc>
                  <a:txBody>
                    <a:bodyPr/>
                    <a:lstStyle/>
                    <a:p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Число разработанных интерактивных образовательных модулей, ед. 	</a:t>
                      </a:r>
                      <a:endParaRPr lang="ru-RU" sz="14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аналитический	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600 	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1000 	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2000 	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3000 	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4000 	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5000 	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9094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Число актуализированных образовательных стандартов подготовки кадров высшей квалификации по программам ординатуры с учетом требований профессиональных стандартов, ед.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аналитический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353108">
                <a:tc>
                  <a:txBody>
                    <a:bodyPr/>
                    <a:lstStyle/>
                    <a:p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Увеличение численности врачей "участковой службы" </a:t>
                      </a:r>
                    </a:p>
                    <a:p>
                      <a:r>
                        <a:rPr lang="ru-RU" sz="1400" i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(укомплектование должностей врачей "участковой службы" (врачей - терапевтов участковых, врачей - педиатров участковых, врачей общей практики (семейных врачей)) (% (число врачей (физических лиц) к числу штатных должностей, нарастающим итогом)) 	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аналитический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77,1 	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86,0 	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89,0 	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91,2 	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94,2 	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100 	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424937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Ведомственный проект «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Развитие федеральных государственных лабораторных комплексов по контролю качества лекарственных средств Федеральной службы по надзору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сфере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здравоохранения»</a:t>
            </a:r>
            <a:endParaRPr 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188" y="1"/>
            <a:ext cx="1439862" cy="11663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7" name="Содержимое 46"/>
          <p:cNvSpPr>
            <a:spLocks noGrp="1"/>
          </p:cNvSpPr>
          <p:nvPr>
            <p:ph idx="1"/>
          </p:nvPr>
        </p:nvSpPr>
        <p:spPr>
          <a:xfrm>
            <a:off x="0" y="764704"/>
            <a:ext cx="9036496" cy="4525963"/>
          </a:xfrm>
        </p:spPr>
        <p:txBody>
          <a:bodyPr/>
          <a:lstStyle/>
          <a:p>
            <a:pPr>
              <a:buNone/>
            </a:pPr>
            <a:r>
              <a:rPr lang="ru-RU" sz="1400" b="1" u="sng" dirty="0" smtClean="0"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Увеличение количества экспертиз качества лекарственных средств на 6 % в 2018 году и на 14 % к 2019 году путем создания федеральных лабораторных комплексов по экспертизе качества лекарственных средств </a:t>
            </a:r>
            <a:endParaRPr lang="ru-RU" sz="1400" dirty="0" smtClean="0"/>
          </a:p>
          <a:p>
            <a:pPr>
              <a:buNone/>
            </a:pPr>
            <a:r>
              <a:rPr lang="ru-RU" sz="1400" b="1" u="sng" dirty="0" smtClean="0">
                <a:latin typeface="Times New Roman" pitchFamily="18" charset="0"/>
                <a:cs typeface="Times New Roman" pitchFamily="18" charset="0"/>
              </a:rPr>
              <a:t>Показатели:</a:t>
            </a:r>
          </a:p>
          <a:p>
            <a:pPr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graphicFrame>
        <p:nvGraphicFramePr>
          <p:cNvPr id="48" name="Таблица 47"/>
          <p:cNvGraphicFramePr>
            <a:graphicFrameLocks noGrp="1"/>
          </p:cNvGraphicFramePr>
          <p:nvPr/>
        </p:nvGraphicFramePr>
        <p:xfrm>
          <a:off x="251520" y="1628800"/>
          <a:ext cx="8712967" cy="46665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91228"/>
                <a:gridCol w="1353471"/>
                <a:gridCol w="1184287"/>
                <a:gridCol w="761327"/>
                <a:gridCol w="761327"/>
                <a:gridCol w="761327"/>
              </a:tblGrid>
              <a:tr h="489422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Показатель 	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Тип показателя 	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Базовое значение 	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Период, год 	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89422">
                <a:tc v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3-4 кв. 2017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2018 	</a:t>
                      </a:r>
                      <a:endParaRPr lang="ru-RU" sz="1400" baseline="0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2019 	</a:t>
                      </a:r>
                      <a:endParaRPr lang="ru-RU" sz="1400" baseline="0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2151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Calibri"/>
                        </a:rPr>
                        <a:t>Количество экспертиз по государственному заданию, ед.: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Calibri"/>
                        </a:rPr>
                        <a:t>- на базе лабораторных комплексов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Calibri"/>
                        </a:rPr>
                        <a:t>- на базе передвижных лабораторий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Calibri"/>
                        </a:rPr>
                        <a:t>основной</a:t>
                      </a:r>
                      <a:endParaRPr lang="ru-RU" sz="11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Calibri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latin typeface="Times New Roman"/>
                        <a:ea typeface="Calibri"/>
                        <a:cs typeface="Calibri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  <a:cs typeface="Calibri"/>
                        </a:rPr>
                        <a:t>15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Calibri"/>
                        </a:rPr>
                        <a:t> 000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Calibri"/>
                        </a:rPr>
                        <a:t>17 000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Calibri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latin typeface="Times New Roman"/>
                        <a:ea typeface="Calibri"/>
                        <a:cs typeface="Calibri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  <a:cs typeface="Calibri"/>
                        </a:rPr>
                        <a:t>15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Calibri"/>
                        </a:rPr>
                        <a:t> 000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Calibri"/>
                        </a:rPr>
                        <a:t>1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Calibri"/>
                        </a:rPr>
                        <a:t>7 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Calibri"/>
                        </a:rPr>
                        <a:t>000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Calibri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latin typeface="Times New Roman"/>
                        <a:ea typeface="Calibri"/>
                        <a:cs typeface="Calibri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  <a:cs typeface="Calibri"/>
                        </a:rPr>
                        <a:t>16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Calibri"/>
                        </a:rPr>
                        <a:t> 000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Calibri"/>
                        </a:rPr>
                        <a:t>18 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Calibri"/>
                        </a:rPr>
                        <a:t>000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Calibri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latin typeface="Times New Roman"/>
                        <a:ea typeface="Calibri"/>
                        <a:cs typeface="Calibri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  <a:cs typeface="Calibri"/>
                        </a:rPr>
                        <a:t>18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Calibri"/>
                        </a:rPr>
                        <a:t> 000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Calibri"/>
                        </a:rPr>
                        <a:t>18 5</a:t>
                      </a:r>
                      <a:r>
                        <a:rPr lang="en-US" sz="1400" dirty="0" smtClean="0">
                          <a:latin typeface="Times New Roman"/>
                          <a:ea typeface="Calibri"/>
                          <a:cs typeface="Calibri"/>
                        </a:rPr>
                        <a:t>00</a:t>
                      </a:r>
                      <a:endParaRPr lang="ru-RU" sz="1400" dirty="0" smtClean="0">
                        <a:latin typeface="Times New Roman"/>
                        <a:ea typeface="Calibri"/>
                        <a:cs typeface="Calibri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5180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Calibri"/>
                        </a:rPr>
                        <a:t>Количество лабораторных комплексов, ед.</a:t>
                      </a:r>
                      <a:endParaRPr lang="ru-RU" sz="11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Calibri"/>
                        </a:rPr>
                        <a:t>основной</a:t>
                      </a:r>
                      <a:endParaRPr lang="ru-RU" sz="11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Calibri"/>
                        </a:rPr>
                        <a:t>12</a:t>
                      </a:r>
                      <a:endParaRPr lang="ru-RU" sz="11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Calibri"/>
                        </a:rPr>
                        <a:t>12</a:t>
                      </a:r>
                      <a:endParaRPr lang="ru-RU" sz="11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Calibri"/>
                        </a:rPr>
                        <a:t>13</a:t>
                      </a:r>
                      <a:endParaRPr lang="ru-RU" sz="11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Calibri"/>
                        </a:rPr>
                        <a:t>13</a:t>
                      </a:r>
                      <a:endParaRPr lang="ru-RU" sz="11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44461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Calibri"/>
                        </a:rPr>
                        <a:t>Количество передвижных лабораторий, ед.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Calibri"/>
                        </a:rPr>
                        <a:t>основной</a:t>
                      </a:r>
                      <a:endParaRPr lang="ru-RU" sz="11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Calibri"/>
                        </a:rPr>
                        <a:t>9</a:t>
                      </a:r>
                      <a:endParaRPr lang="ru-RU" sz="11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Calibri"/>
                        </a:rPr>
                        <a:t>10</a:t>
                      </a:r>
                      <a:endParaRPr lang="ru-RU" sz="11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Calibri"/>
                        </a:rPr>
                        <a:t>11</a:t>
                      </a:r>
                      <a:endParaRPr lang="ru-RU" sz="11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Calibri"/>
                        </a:rPr>
                        <a:t>13</a:t>
                      </a:r>
                      <a:endParaRPr lang="ru-RU" sz="11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50405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Calibri"/>
                        </a:rPr>
                        <a:t>Развитие базы </a:t>
                      </a:r>
                      <a:r>
                        <a:rPr lang="ru-RU" sz="1400" dirty="0" err="1">
                          <a:latin typeface="Times New Roman"/>
                          <a:ea typeface="Calibri"/>
                          <a:cs typeface="Calibri"/>
                        </a:rPr>
                        <a:t>БИК-спектров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Calibri"/>
                        </a:rPr>
                        <a:t> лекарственных средств, ед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  <a:cs typeface="Calibri"/>
                        </a:rPr>
                        <a:t>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Calibri"/>
                        </a:rPr>
                        <a:t>второго уровня</a:t>
                      </a:r>
                      <a:endParaRPr lang="ru-RU" sz="11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Calibri"/>
                        </a:rPr>
                        <a:t>– </a:t>
                      </a:r>
                      <a:endParaRPr lang="ru-RU" sz="11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Calibri"/>
                        </a:rPr>
                        <a:t>1 600</a:t>
                      </a:r>
                      <a:endParaRPr lang="ru-RU" sz="11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Calibri"/>
                        </a:rPr>
                        <a:t>1 900</a:t>
                      </a:r>
                      <a:endParaRPr lang="ru-RU" sz="11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Calibri"/>
                        </a:rPr>
                        <a:t>2 200</a:t>
                      </a:r>
                      <a:endParaRPr lang="ru-RU" sz="11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83235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Calibri"/>
                        </a:rPr>
                        <a:t>Развитие базы спектров </a:t>
                      </a:r>
                      <a:br>
                        <a:rPr lang="ru-RU" sz="1400" dirty="0">
                          <a:latin typeface="Times New Roman"/>
                          <a:ea typeface="Calibri"/>
                          <a:cs typeface="Calibri"/>
                        </a:rPr>
                      </a:br>
                      <a:r>
                        <a:rPr lang="ru-RU" sz="1400" dirty="0" err="1">
                          <a:latin typeface="Times New Roman"/>
                          <a:ea typeface="Calibri"/>
                          <a:cs typeface="Calibri"/>
                        </a:rPr>
                        <a:t>Рамановской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Calibri"/>
                        </a:rPr>
                        <a:t>  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  <a:cs typeface="Calibri"/>
                        </a:rPr>
                        <a:t>спектроскопии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Calibri"/>
                        </a:rPr>
                        <a:t>, ед.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Calibri"/>
                        </a:rPr>
                        <a:t>второго уровня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Calibri"/>
                        </a:rPr>
                        <a:t> –</a:t>
                      </a:r>
                      <a:endParaRPr lang="ru-RU" sz="11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Calibri"/>
                        </a:rPr>
                        <a:t>800</a:t>
                      </a:r>
                      <a:endParaRPr lang="ru-RU" sz="11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Calibri"/>
                        </a:rPr>
                        <a:t>1 000</a:t>
                      </a:r>
                      <a:endParaRPr lang="ru-RU" sz="11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Calibri"/>
                        </a:rPr>
                        <a:t>1 200</a:t>
                      </a:r>
                      <a:endParaRPr lang="ru-RU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424937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47A23A-E848-4C12-B43F-23E0FF133193}" type="slidenum">
              <a:rPr 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>
                <a:defRPr/>
              </a:pPr>
              <a:t>16</a:t>
            </a:fld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182142"/>
            <a:ext cx="9144000" cy="36036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КОНТАКТЫ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188" y="0"/>
            <a:ext cx="1439862" cy="18891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2" name="Содержимое 2"/>
          <p:cNvSpPr txBox="1">
            <a:spLocks/>
          </p:cNvSpPr>
          <p:nvPr/>
        </p:nvSpPr>
        <p:spPr>
          <a:xfrm>
            <a:off x="467544" y="620688"/>
            <a:ext cx="8229600" cy="194421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AutoNum type="arabicPeriod"/>
              <a:tabLst/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Орлов 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Сергей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Александрович 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</a:p>
          <a:p>
            <a:pPr marL="457200" lvl="0" indent="-457200" algn="ctr" eaLnBrk="0" hangingPunct="0">
              <a:spcBef>
                <a:spcPct val="20000"/>
              </a:spcBef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8 (495) 627-24-00 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доб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1356)</a:t>
            </a:r>
          </a:p>
          <a:p>
            <a:pPr marL="457200" lvl="0" indent="-457200" algn="ctr" eaLnBrk="0" hangingPunct="0">
              <a:spcBef>
                <a:spcPct val="20000"/>
              </a:spcBef>
              <a:defRPr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2"/>
              </a:rPr>
              <a:t>OrlovCA@rosminzdrav.ru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kumimoji="0" lang="ru-RU" sz="2000" i="0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24937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981925" y="6381328"/>
            <a:ext cx="2133600" cy="365125"/>
          </a:xfrm>
        </p:spPr>
        <p:txBody>
          <a:bodyPr/>
          <a:lstStyle/>
          <a:p>
            <a:pPr>
              <a:defRPr/>
            </a:pPr>
            <a:fld id="{BC47A23A-E848-4C12-B43F-23E0FF133193}" type="slidenum">
              <a:rPr 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>
                <a:defRPr/>
              </a:pPr>
              <a:t>2</a:t>
            </a:fld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116632"/>
            <a:ext cx="9144000" cy="10081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Модель организации проектной деятельности в </a:t>
            </a:r>
            <a:r>
              <a:rPr lang="ru-RU" alt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Министерстве здравоохранения Российской Федерации </a:t>
            </a:r>
            <a:br>
              <a:rPr lang="ru-RU" alt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 приоритетным проектам, утвержденным президиумом Совета </a:t>
            </a:r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 Президенте Российской Федерации по стратегическому развитию и приоритетным проектам (протокол от 25 октября 2016 г. № 9) + </a:t>
            </a:r>
            <a:r>
              <a:rPr lang="ru-RU" alt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приоритетной программе «Комплексное развитие моногородов» (протокол от 30 ноября 2016 г. № 11)</a:t>
            </a:r>
            <a:endParaRPr lang="ru-RU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188" y="1"/>
            <a:ext cx="1439862" cy="11663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0" y="548680"/>
            <a:ext cx="9036496" cy="648072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0" hangingPunct="0">
              <a:spcBef>
                <a:spcPct val="20000"/>
              </a:spcBef>
              <a:defRPr/>
            </a:pPr>
            <a:endParaRPr lang="ru-RU" sz="21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hangingPunct="0">
              <a:spcBef>
                <a:spcPct val="20000"/>
              </a:spcBef>
              <a:buFontTx/>
              <a:buChar char="-"/>
              <a:defRPr/>
            </a:pPr>
            <a:endParaRPr lang="ru-RU" sz="21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AutoNum type="arabicPeriod"/>
              <a:tabLst/>
              <a:defRPr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51520" y="2708920"/>
            <a:ext cx="2448272" cy="720080"/>
          </a:xfrm>
          <a:prstGeom prst="rect">
            <a:avLst/>
          </a:prstGeom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Департамент медицинской помощи детям и службы родовспоможения 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(приоритетный проект «Технологии</a:t>
            </a:r>
            <a:br>
              <a:rPr lang="ru-RU" sz="1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 и комфорт - матерям и детям») </a:t>
            </a:r>
            <a:endParaRPr lang="ru-RU" sz="1000" dirty="0" smtClean="0"/>
          </a:p>
          <a:p>
            <a:pPr algn="ctr"/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51520" y="3573016"/>
            <a:ext cx="2915816" cy="792088"/>
          </a:xfrm>
          <a:prstGeom prst="rect">
            <a:avLst/>
          </a:prstGeom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Департамент организации экстренной медицинской помощи и экспертной деятельности 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(приоритетный проект «Развитие санитарной авиации»)</a:t>
            </a:r>
            <a:endParaRPr lang="ru-RU" sz="1000" dirty="0" smtClean="0"/>
          </a:p>
          <a:p>
            <a:pPr algn="ctr"/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251520" y="4581128"/>
            <a:ext cx="2160240" cy="720080"/>
          </a:xfrm>
          <a:prstGeom prst="rect">
            <a:avLst/>
          </a:prstGeom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Департамент информационных </a:t>
            </a:r>
            <a:br>
              <a:rPr lang="ru-RU" sz="1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технологий и связи</a:t>
            </a:r>
            <a:r>
              <a:rPr lang="ru-RU" sz="1000" b="1" dirty="0" smtClean="0"/>
              <a:t/>
            </a:r>
            <a:br>
              <a:rPr lang="ru-RU" sz="1000" b="1" dirty="0" smtClean="0"/>
            </a:b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(приоритетный проект «Электронное здравоохранение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»)</a:t>
            </a:r>
            <a:endParaRPr lang="ru-RU" sz="1000" dirty="0" smtClean="0"/>
          </a:p>
          <a:p>
            <a:pPr algn="ctr"/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251520" y="5445224"/>
            <a:ext cx="2160240" cy="720080"/>
          </a:xfrm>
          <a:prstGeom prst="rect">
            <a:avLst/>
          </a:prstGeom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000" dirty="0" err="1" smtClean="0">
                <a:latin typeface="Times New Roman" pitchFamily="18" charset="0"/>
                <a:cs typeface="Times New Roman" pitchFamily="18" charset="0"/>
              </a:rPr>
              <a:t>Росздравнадзор</a:t>
            </a:r>
            <a:r>
              <a:rPr lang="ru-RU" sz="1000" b="1" dirty="0" smtClean="0"/>
              <a:t/>
            </a:r>
            <a:br>
              <a:rPr lang="ru-RU" sz="1000" b="1" dirty="0" smtClean="0"/>
            </a:b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(приоритетный проект «Лекарства. Качество и безопасность»</a:t>
            </a:r>
            <a:endParaRPr lang="ru-RU" sz="1000" dirty="0" smtClean="0"/>
          </a:p>
          <a:p>
            <a:pPr algn="ctr"/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Блок-схема: типовой процесс 35"/>
          <p:cNvSpPr/>
          <p:nvPr/>
        </p:nvSpPr>
        <p:spPr>
          <a:xfrm>
            <a:off x="2267744" y="1196752"/>
            <a:ext cx="4392488" cy="648072"/>
          </a:xfrm>
          <a:prstGeom prst="flowChartPredefinedProcess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Ведомственный координационный орган</a:t>
            </a:r>
          </a:p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(Руководитель – Министр здравоохранения Российской Федерации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В.И. Скворцова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Блок-схема: внутренняя память 36"/>
          <p:cNvSpPr/>
          <p:nvPr/>
        </p:nvSpPr>
        <p:spPr>
          <a:xfrm>
            <a:off x="251520" y="2060848"/>
            <a:ext cx="2088232" cy="504056"/>
          </a:xfrm>
          <a:prstGeom prst="flowChartInternalStorage">
            <a:avLst/>
          </a:prstGeom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заместитель Министра здравоохранения Российской Федерации 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Т.В. Яковлева</a:t>
            </a:r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Блок-схема: внутренняя память 37"/>
          <p:cNvSpPr/>
          <p:nvPr/>
        </p:nvSpPr>
        <p:spPr>
          <a:xfrm>
            <a:off x="2411760" y="2060848"/>
            <a:ext cx="4392488" cy="504056"/>
          </a:xfrm>
          <a:prstGeom prst="flowChartInternalStorage">
            <a:avLst/>
          </a:prstGeom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заместитель Министра здравоохранения Российской Федерации 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Н.А. 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Хорова (отв. за организацию проектной деятельности)</a:t>
            </a:r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1" name="Прямая соединительная линия 40"/>
          <p:cNvCxnSpPr/>
          <p:nvPr/>
        </p:nvCxnSpPr>
        <p:spPr>
          <a:xfrm>
            <a:off x="107504" y="2204864"/>
            <a:ext cx="0" cy="17281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>
            <a:endCxn id="17" idx="1"/>
          </p:cNvCxnSpPr>
          <p:nvPr/>
        </p:nvCxnSpPr>
        <p:spPr>
          <a:xfrm>
            <a:off x="107504" y="3068960"/>
            <a:ext cx="144016" cy="0"/>
          </a:xfrm>
          <a:prstGeom prst="line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116469" y="3929572"/>
            <a:ext cx="144016" cy="0"/>
          </a:xfrm>
          <a:prstGeom prst="line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107504" y="2204864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3419872" y="2564904"/>
            <a:ext cx="0" cy="23762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>
            <a:endCxn id="33" idx="3"/>
          </p:cNvCxnSpPr>
          <p:nvPr/>
        </p:nvCxnSpPr>
        <p:spPr>
          <a:xfrm flipH="1">
            <a:off x="2411760" y="4941168"/>
            <a:ext cx="1008112" cy="0"/>
          </a:xfrm>
          <a:prstGeom prst="line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/>
          <p:nvPr/>
        </p:nvCxnSpPr>
        <p:spPr>
          <a:xfrm flipH="1">
            <a:off x="1403648" y="1700808"/>
            <a:ext cx="86409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 стрелкой 76"/>
          <p:cNvCxnSpPr/>
          <p:nvPr/>
        </p:nvCxnSpPr>
        <p:spPr>
          <a:xfrm>
            <a:off x="1403648" y="1700808"/>
            <a:ext cx="0" cy="36004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 стрелкой 79"/>
          <p:cNvCxnSpPr/>
          <p:nvPr/>
        </p:nvCxnSpPr>
        <p:spPr>
          <a:xfrm>
            <a:off x="3203848" y="1844824"/>
            <a:ext cx="0" cy="21602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 стрелкой 81"/>
          <p:cNvCxnSpPr/>
          <p:nvPr/>
        </p:nvCxnSpPr>
        <p:spPr>
          <a:xfrm>
            <a:off x="5652120" y="1844824"/>
            <a:ext cx="0" cy="21602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единительная линия 84"/>
          <p:cNvCxnSpPr/>
          <p:nvPr/>
        </p:nvCxnSpPr>
        <p:spPr>
          <a:xfrm>
            <a:off x="6660232" y="1700808"/>
            <a:ext cx="108012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0" name="Прямая со стрелкой 89"/>
          <p:cNvCxnSpPr/>
          <p:nvPr/>
        </p:nvCxnSpPr>
        <p:spPr>
          <a:xfrm>
            <a:off x="7740352" y="1700808"/>
            <a:ext cx="0" cy="3600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4" name="Блок-схема: карточка 93"/>
          <p:cNvSpPr/>
          <p:nvPr/>
        </p:nvSpPr>
        <p:spPr>
          <a:xfrm>
            <a:off x="4788024" y="3068960"/>
            <a:ext cx="2592288" cy="648072"/>
          </a:xfrm>
          <a:prstGeom prst="flowChartPunchedCard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Проектный офис </a:t>
            </a:r>
            <a:br>
              <a:rPr lang="ru-RU" sz="1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Министерства здравоохранения  </a:t>
            </a:r>
            <a:br>
              <a:rPr lang="ru-RU" sz="1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Российской Федерации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9" name="Прямоугольник 98"/>
          <p:cNvSpPr/>
          <p:nvPr/>
        </p:nvSpPr>
        <p:spPr>
          <a:xfrm>
            <a:off x="4788024" y="3717032"/>
            <a:ext cx="2592288" cy="504056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Руководитель – директор Департамента мониторинга, анализа и стратегического развития здравоохранения 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Е.П. Какорина</a:t>
            </a:r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4788024" y="4221088"/>
            <a:ext cx="2592288" cy="1584176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Одел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проектной деятельности Департамента мониторинга, анализа и стратегического развития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здравоохранения</a:t>
            </a:r>
            <a:br>
              <a:rPr lang="ru-RU" sz="1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(5 человек)</a:t>
            </a:r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" name="Прямоугольник 103"/>
          <p:cNvSpPr/>
          <p:nvPr/>
        </p:nvSpPr>
        <p:spPr>
          <a:xfrm>
            <a:off x="6948264" y="2060848"/>
            <a:ext cx="2195736" cy="864096"/>
          </a:xfrm>
          <a:prstGeom prst="rect">
            <a:avLst/>
          </a:prstGeom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заместители Министра здравоохранения </a:t>
            </a:r>
            <a:br>
              <a:rPr lang="ru-RU" sz="9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Российской Федерации, представители ФПО, руководители Департаментов </a:t>
            </a:r>
            <a:br>
              <a:rPr lang="ru-RU" sz="9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Минздрава России, ФМБА России, </a:t>
            </a:r>
            <a:r>
              <a:rPr lang="ru-RU" sz="900" dirty="0" err="1" smtClean="0">
                <a:latin typeface="Times New Roman" pitchFamily="18" charset="0"/>
                <a:cs typeface="Times New Roman" pitchFamily="18" charset="0"/>
              </a:rPr>
              <a:t>Росздравнадзора</a:t>
            </a: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9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ФФОМС </a:t>
            </a:r>
            <a:endParaRPr lang="ru-RU" sz="9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9" name="Прямая со стрелкой 108"/>
          <p:cNvCxnSpPr/>
          <p:nvPr/>
        </p:nvCxnSpPr>
        <p:spPr>
          <a:xfrm>
            <a:off x="2699792" y="3356992"/>
            <a:ext cx="2088232" cy="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Прямая со стрелкой 109"/>
          <p:cNvCxnSpPr/>
          <p:nvPr/>
        </p:nvCxnSpPr>
        <p:spPr>
          <a:xfrm>
            <a:off x="3131840" y="3861048"/>
            <a:ext cx="1656184" cy="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Прямая со стрелкой 115"/>
          <p:cNvCxnSpPr/>
          <p:nvPr/>
        </p:nvCxnSpPr>
        <p:spPr>
          <a:xfrm>
            <a:off x="2411760" y="4797152"/>
            <a:ext cx="2376264" cy="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Прямая со стрелкой 117"/>
          <p:cNvCxnSpPr/>
          <p:nvPr/>
        </p:nvCxnSpPr>
        <p:spPr>
          <a:xfrm>
            <a:off x="2411760" y="5661248"/>
            <a:ext cx="2376264" cy="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Прямая соединительная линия 120"/>
          <p:cNvCxnSpPr/>
          <p:nvPr/>
        </p:nvCxnSpPr>
        <p:spPr>
          <a:xfrm>
            <a:off x="2339752" y="2564904"/>
            <a:ext cx="2520280" cy="648072"/>
          </a:xfrm>
          <a:prstGeom prst="line">
            <a:avLst/>
          </a:prstGeom>
          <a:ln>
            <a:solidFill>
              <a:srgbClr val="FF0000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Прямая со стрелкой 124"/>
          <p:cNvCxnSpPr/>
          <p:nvPr/>
        </p:nvCxnSpPr>
        <p:spPr>
          <a:xfrm>
            <a:off x="3995936" y="2564904"/>
            <a:ext cx="864096" cy="648072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Прямая соединительная линия 137"/>
          <p:cNvCxnSpPr/>
          <p:nvPr/>
        </p:nvCxnSpPr>
        <p:spPr>
          <a:xfrm>
            <a:off x="7380312" y="3212976"/>
            <a:ext cx="504056" cy="0"/>
          </a:xfrm>
          <a:prstGeom prst="line">
            <a:avLst/>
          </a:prstGeom>
          <a:ln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Прямая соединительная линия 139"/>
          <p:cNvCxnSpPr/>
          <p:nvPr/>
        </p:nvCxnSpPr>
        <p:spPr>
          <a:xfrm flipV="1">
            <a:off x="7884368" y="2924944"/>
            <a:ext cx="0" cy="288032"/>
          </a:xfrm>
          <a:prstGeom prst="line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Прямая соединительная линия 143"/>
          <p:cNvCxnSpPr/>
          <p:nvPr/>
        </p:nvCxnSpPr>
        <p:spPr>
          <a:xfrm>
            <a:off x="5220072" y="1844824"/>
            <a:ext cx="0" cy="216024"/>
          </a:xfrm>
          <a:prstGeom prst="line">
            <a:avLst/>
          </a:prstGeom>
          <a:ln>
            <a:solidFill>
              <a:srgbClr val="FF0000"/>
            </a:solidFill>
            <a:prstDash val="dash"/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Прямая соединительная линия 145"/>
          <p:cNvCxnSpPr/>
          <p:nvPr/>
        </p:nvCxnSpPr>
        <p:spPr>
          <a:xfrm>
            <a:off x="5220072" y="2564904"/>
            <a:ext cx="0" cy="504056"/>
          </a:xfrm>
          <a:prstGeom prst="line">
            <a:avLst/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Прямая соединительная линия 147"/>
          <p:cNvCxnSpPr/>
          <p:nvPr/>
        </p:nvCxnSpPr>
        <p:spPr>
          <a:xfrm>
            <a:off x="3707904" y="2564904"/>
            <a:ext cx="0" cy="35283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Прямоугольник 148"/>
          <p:cNvSpPr/>
          <p:nvPr/>
        </p:nvSpPr>
        <p:spPr>
          <a:xfrm>
            <a:off x="3995936" y="6021288"/>
            <a:ext cx="2520280" cy="720080"/>
          </a:xfrm>
          <a:prstGeom prst="rect">
            <a:avLst/>
          </a:prstGeom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Приоритетная программа «Комплексное развитие моногородов»</a:t>
            </a:r>
          </a:p>
          <a:p>
            <a:pPr algn="ctr"/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(Минздрав России соисполнитель </a:t>
            </a:r>
            <a:br>
              <a:rPr lang="ru-RU" sz="1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по 4 направлениям)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5" name="Прямая со стрелкой 154"/>
          <p:cNvCxnSpPr/>
          <p:nvPr/>
        </p:nvCxnSpPr>
        <p:spPr>
          <a:xfrm>
            <a:off x="3707904" y="6093296"/>
            <a:ext cx="28803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Прямоугольник 155"/>
          <p:cNvSpPr/>
          <p:nvPr/>
        </p:nvSpPr>
        <p:spPr>
          <a:xfrm>
            <a:off x="7596336" y="3645024"/>
            <a:ext cx="1224136" cy="1080120"/>
          </a:xfrm>
          <a:prstGeom prst="rect">
            <a:avLst/>
          </a:prstGeom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Департамент </a:t>
            </a:r>
            <a:br>
              <a:rPr lang="ru-RU" sz="1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медицинского образования </a:t>
            </a:r>
            <a:br>
              <a:rPr lang="ru-RU" sz="1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и кадровой</a:t>
            </a:r>
            <a:br>
              <a:rPr lang="ru-RU" sz="1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политики в здравоохранении</a:t>
            </a:r>
            <a:endParaRPr lang="ru-RU" sz="1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8" name="Прямая соединительная линия 157"/>
          <p:cNvCxnSpPr/>
          <p:nvPr/>
        </p:nvCxnSpPr>
        <p:spPr>
          <a:xfrm>
            <a:off x="8964488" y="2924944"/>
            <a:ext cx="0" cy="3312368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Прямая соединительная линия 158"/>
          <p:cNvCxnSpPr/>
          <p:nvPr/>
        </p:nvCxnSpPr>
        <p:spPr>
          <a:xfrm>
            <a:off x="107504" y="4221088"/>
            <a:ext cx="0" cy="2088232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Прямая соединительная линия 164"/>
          <p:cNvCxnSpPr/>
          <p:nvPr/>
        </p:nvCxnSpPr>
        <p:spPr>
          <a:xfrm>
            <a:off x="107504" y="4221088"/>
            <a:ext cx="144016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Прямая соединительная линия 165"/>
          <p:cNvCxnSpPr/>
          <p:nvPr/>
        </p:nvCxnSpPr>
        <p:spPr>
          <a:xfrm>
            <a:off x="107504" y="4941168"/>
            <a:ext cx="144016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Прямая соединительная линия 166"/>
          <p:cNvCxnSpPr/>
          <p:nvPr/>
        </p:nvCxnSpPr>
        <p:spPr>
          <a:xfrm>
            <a:off x="8820472" y="4077072"/>
            <a:ext cx="144016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Прямая со стрелкой 169"/>
          <p:cNvCxnSpPr/>
          <p:nvPr/>
        </p:nvCxnSpPr>
        <p:spPr>
          <a:xfrm flipH="1">
            <a:off x="6516216" y="6237312"/>
            <a:ext cx="2448272" cy="0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Прямая со стрелкой 172"/>
          <p:cNvCxnSpPr/>
          <p:nvPr/>
        </p:nvCxnSpPr>
        <p:spPr>
          <a:xfrm>
            <a:off x="107504" y="6309320"/>
            <a:ext cx="3888432" cy="0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Прямая со стрелкой 175"/>
          <p:cNvCxnSpPr/>
          <p:nvPr/>
        </p:nvCxnSpPr>
        <p:spPr>
          <a:xfrm>
            <a:off x="5796136" y="5805264"/>
            <a:ext cx="0" cy="216024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TextBox 177"/>
          <p:cNvSpPr txBox="1"/>
          <p:nvPr/>
        </p:nvSpPr>
        <p:spPr>
          <a:xfrm>
            <a:off x="0" y="6381328"/>
            <a:ext cx="92525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0" name="Прямая соединительная линия 59"/>
          <p:cNvCxnSpPr/>
          <p:nvPr/>
        </p:nvCxnSpPr>
        <p:spPr>
          <a:xfrm>
            <a:off x="6732240" y="2564904"/>
            <a:ext cx="0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>
            <a:off x="6732240" y="5805264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 стрелкой 64"/>
          <p:cNvCxnSpPr/>
          <p:nvPr/>
        </p:nvCxnSpPr>
        <p:spPr>
          <a:xfrm flipH="1">
            <a:off x="6516216" y="6093296"/>
            <a:ext cx="21602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>
            <a:off x="3563888" y="2564904"/>
            <a:ext cx="0" cy="2952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 flipH="1">
            <a:off x="2411760" y="5517232"/>
            <a:ext cx="1152128" cy="0"/>
          </a:xfrm>
          <a:prstGeom prst="line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>
            <a:off x="1835696" y="1916832"/>
            <a:ext cx="648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/>
          <p:cNvCxnSpPr/>
          <p:nvPr/>
        </p:nvCxnSpPr>
        <p:spPr>
          <a:xfrm>
            <a:off x="1835696" y="1916832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/>
          <p:cNvCxnSpPr/>
          <p:nvPr/>
        </p:nvCxnSpPr>
        <p:spPr>
          <a:xfrm>
            <a:off x="8316416" y="1916832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 стрелкой 83"/>
          <p:cNvCxnSpPr/>
          <p:nvPr/>
        </p:nvCxnSpPr>
        <p:spPr>
          <a:xfrm>
            <a:off x="8316416" y="2924944"/>
            <a:ext cx="0" cy="7200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424937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defRPr/>
            </a:pPr>
            <a:fld id="{BC47A23A-E848-4C12-B43F-23E0FF133193}" type="slidenum">
              <a:rPr 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>
                <a:defRPr/>
              </a:pPr>
              <a:t>3</a:t>
            </a:fld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116632"/>
            <a:ext cx="9144000" cy="10081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Модель организации проектной деятельности в </a:t>
            </a:r>
            <a:r>
              <a:rPr lang="ru-RU" alt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Министерстве здравоохранения Российской Федерации </a:t>
            </a:r>
            <a:br>
              <a:rPr lang="ru-RU" alt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 приоритетным проектам, утвержденным президиумом Совета </a:t>
            </a:r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 Президенте Российской Федерации </a:t>
            </a:r>
            <a:b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 стратегическому развитию и приоритетным проектам (протокол  от 26 июля 2017 г. № 8) + протокольные поручения</a:t>
            </a:r>
            <a:endParaRPr lang="ru-RU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188" y="1"/>
            <a:ext cx="1439862" cy="11663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0" y="548680"/>
            <a:ext cx="9036496" cy="648072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0" hangingPunct="0">
              <a:spcBef>
                <a:spcPct val="20000"/>
              </a:spcBef>
              <a:defRPr/>
            </a:pPr>
            <a:endParaRPr lang="ru-RU" sz="21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hangingPunct="0">
              <a:spcBef>
                <a:spcPct val="20000"/>
              </a:spcBef>
              <a:buFontTx/>
              <a:buChar char="-"/>
              <a:defRPr/>
            </a:pPr>
            <a:endParaRPr lang="ru-RU" sz="21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AutoNum type="arabicPeriod"/>
              <a:tabLst/>
              <a:defRPr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Блок-схема: типовой процесс 35"/>
          <p:cNvSpPr/>
          <p:nvPr/>
        </p:nvSpPr>
        <p:spPr>
          <a:xfrm>
            <a:off x="1547664" y="1124744"/>
            <a:ext cx="6552728" cy="648072"/>
          </a:xfrm>
          <a:prstGeom prst="flowChartPredefinedProcess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Ведомственный координационный орган</a:t>
            </a:r>
          </a:p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(Руководитель – Министр здравоохранения Российской Федерации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В.И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. Скворцова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4" name="Блок-схема: карточка 93"/>
          <p:cNvSpPr/>
          <p:nvPr/>
        </p:nvSpPr>
        <p:spPr>
          <a:xfrm>
            <a:off x="2771800" y="3789040"/>
            <a:ext cx="2592288" cy="648072"/>
          </a:xfrm>
          <a:prstGeom prst="flowChartPunchedCard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Проектный офис </a:t>
            </a:r>
            <a:br>
              <a:rPr lang="ru-RU" sz="1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Министерства здравоохранения  </a:t>
            </a:r>
            <a:br>
              <a:rPr lang="ru-RU" sz="1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Российской Федерации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6" name="Прямоугольник 155"/>
          <p:cNvSpPr/>
          <p:nvPr/>
        </p:nvSpPr>
        <p:spPr>
          <a:xfrm>
            <a:off x="2915816" y="2708920"/>
            <a:ext cx="2304256" cy="864096"/>
          </a:xfrm>
          <a:prstGeom prst="rect">
            <a:avLst/>
          </a:prstGeom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Департамент медицинского образования и кадровой политики в здравоохранении </a:t>
            </a:r>
            <a:r>
              <a:rPr lang="ru-RU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(приоритетный проект «Новые кадры современного здравоохранения»)</a:t>
            </a:r>
            <a:endParaRPr lang="ru-RU" sz="1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Блок-схема: внутренняя память 61"/>
          <p:cNvSpPr/>
          <p:nvPr/>
        </p:nvSpPr>
        <p:spPr>
          <a:xfrm>
            <a:off x="1619672" y="1988840"/>
            <a:ext cx="2088232" cy="504056"/>
          </a:xfrm>
          <a:prstGeom prst="flowChartInternalStorage">
            <a:avLst/>
          </a:prstGeom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заместитель Министра здравоохранения Российской Федерации 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Т.В. Яковлева</a:t>
            </a:r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Блок-схема: внутренняя память 63"/>
          <p:cNvSpPr/>
          <p:nvPr/>
        </p:nvSpPr>
        <p:spPr>
          <a:xfrm>
            <a:off x="6876256" y="1988840"/>
            <a:ext cx="2088232" cy="504056"/>
          </a:xfrm>
          <a:prstGeom prst="flowChartInternalStorage">
            <a:avLst/>
          </a:prstGeom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заместитель Министра здравоохранения Российской Федерации 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Н.А. Хорова</a:t>
            </a:r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Блок-схема: внутренняя память 66"/>
          <p:cNvSpPr/>
          <p:nvPr/>
        </p:nvSpPr>
        <p:spPr>
          <a:xfrm>
            <a:off x="3851920" y="1988840"/>
            <a:ext cx="2880320" cy="576064"/>
          </a:xfrm>
          <a:prstGeom prst="flowChartInternalStorage">
            <a:avLst/>
          </a:prstGeom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статс-секретарь-заместитель Министра здравоохранения Российской Федерации </a:t>
            </a:r>
            <a:br>
              <a:rPr lang="ru-RU" sz="1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Д.В. </a:t>
            </a:r>
            <a:r>
              <a:rPr lang="ru-RU" sz="1000" b="1" dirty="0" err="1" smtClean="0">
                <a:latin typeface="Times New Roman" pitchFamily="18" charset="0"/>
                <a:cs typeface="Times New Roman" pitchFamily="18" charset="0"/>
              </a:rPr>
              <a:t>Костенников</a:t>
            </a:r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" name="Прямоугольник 68"/>
          <p:cNvSpPr/>
          <p:nvPr/>
        </p:nvSpPr>
        <p:spPr>
          <a:xfrm>
            <a:off x="107504" y="2780928"/>
            <a:ext cx="2448272" cy="864096"/>
          </a:xfrm>
          <a:prstGeom prst="rect">
            <a:avLst/>
          </a:prstGeom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Департамент организации медицинской помощи и санаторно-курортного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дела 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(приоритетный проект «Создание модели мед. орг., оказывающей ПМСП») </a:t>
            </a:r>
            <a:endParaRPr lang="ru-RU" sz="1000" dirty="0" smtClean="0"/>
          </a:p>
          <a:p>
            <a:pPr algn="ctr"/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5724128" y="2780928"/>
            <a:ext cx="2304256" cy="792088"/>
          </a:xfrm>
          <a:prstGeom prst="rect">
            <a:avLst/>
          </a:prstGeom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Департамент общественного здоровья и коммуникаций </a:t>
            </a:r>
            <a:r>
              <a:rPr lang="ru-RU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(приоритетный проект «Формирование здорового образа жизни»)</a:t>
            </a:r>
            <a:endParaRPr lang="ru-RU" sz="1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7" name="Прямая со стрелкой 96"/>
          <p:cNvCxnSpPr/>
          <p:nvPr/>
        </p:nvCxnSpPr>
        <p:spPr>
          <a:xfrm>
            <a:off x="2051720" y="2492896"/>
            <a:ext cx="0" cy="2880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Прямоугольник 186"/>
          <p:cNvSpPr/>
          <p:nvPr/>
        </p:nvSpPr>
        <p:spPr>
          <a:xfrm>
            <a:off x="5940152" y="4365104"/>
            <a:ext cx="2448272" cy="216024"/>
          </a:xfrm>
          <a:prstGeom prst="rect">
            <a:avLst/>
          </a:prstGeom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Портфель ведомственных проектов</a:t>
            </a:r>
            <a:endParaRPr lang="ru-RU" sz="1000" b="1" dirty="0" smtClean="0">
              <a:solidFill>
                <a:srgbClr val="7030A0"/>
              </a:solidFill>
            </a:endParaRPr>
          </a:p>
          <a:p>
            <a:pPr algn="ctr"/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9" name="Прямоугольник с одним вырезанным скругленным углом 188"/>
          <p:cNvSpPr/>
          <p:nvPr/>
        </p:nvSpPr>
        <p:spPr>
          <a:xfrm>
            <a:off x="6084168" y="5949280"/>
            <a:ext cx="2304256" cy="216024"/>
          </a:xfrm>
          <a:prstGeom prst="snipRoundRect">
            <a:avLst/>
          </a:prstGeom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«Территория заботы»</a:t>
            </a:r>
            <a:endParaRPr lang="ru-RU" sz="1000" dirty="0">
              <a:solidFill>
                <a:srgbClr val="7030A0"/>
              </a:solidFill>
            </a:endParaRPr>
          </a:p>
        </p:txBody>
      </p:sp>
      <p:sp>
        <p:nvSpPr>
          <p:cNvPr id="190" name="Прямоугольник с одним вырезанным скругленным углом 189"/>
          <p:cNvSpPr/>
          <p:nvPr/>
        </p:nvSpPr>
        <p:spPr>
          <a:xfrm>
            <a:off x="6084168" y="5589240"/>
            <a:ext cx="2304256" cy="360040"/>
          </a:xfrm>
          <a:prstGeom prst="snipRoundRect">
            <a:avLst/>
          </a:prstGeom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«Развитие экспорта </a:t>
            </a:r>
            <a:br>
              <a:rPr lang="ru-RU" sz="1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медицинских услуг»</a:t>
            </a:r>
            <a:endParaRPr lang="ru-RU" sz="1000" dirty="0">
              <a:solidFill>
                <a:srgbClr val="7030A0"/>
              </a:solidFill>
            </a:endParaRPr>
          </a:p>
        </p:txBody>
      </p:sp>
      <p:sp>
        <p:nvSpPr>
          <p:cNvPr id="191" name="Прямоугольник с одним вырезанным скругленным углом 190"/>
          <p:cNvSpPr/>
          <p:nvPr/>
        </p:nvSpPr>
        <p:spPr>
          <a:xfrm>
            <a:off x="6084168" y="4581128"/>
            <a:ext cx="2304256" cy="1008112"/>
          </a:xfrm>
          <a:prstGeom prst="snipRoundRect">
            <a:avLst/>
          </a:prstGeom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Развитие федеральных государственных лабораторных комплексов по контролю качества лекарственных средств Федеральной службы по надзору </a:t>
            </a:r>
            <a:r>
              <a:rPr lang="ru-RU" sz="1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сфере здравоохранения</a:t>
            </a:r>
            <a:r>
              <a:rPr lang="ru-RU" sz="1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1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9" name="Прямая соединительная линия 198"/>
          <p:cNvCxnSpPr/>
          <p:nvPr/>
        </p:nvCxnSpPr>
        <p:spPr>
          <a:xfrm>
            <a:off x="3419872" y="1844824"/>
            <a:ext cx="0" cy="1440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1" name="Прямая соединительная линия 200"/>
          <p:cNvCxnSpPr/>
          <p:nvPr/>
        </p:nvCxnSpPr>
        <p:spPr>
          <a:xfrm>
            <a:off x="3419872" y="1772816"/>
            <a:ext cx="0" cy="7200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5" name="Прямая соединительная линия 204"/>
          <p:cNvCxnSpPr/>
          <p:nvPr/>
        </p:nvCxnSpPr>
        <p:spPr>
          <a:xfrm>
            <a:off x="5076056" y="1772816"/>
            <a:ext cx="0" cy="2160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9" name="Прямоугольник 238"/>
          <p:cNvSpPr/>
          <p:nvPr/>
        </p:nvSpPr>
        <p:spPr>
          <a:xfrm>
            <a:off x="5724128" y="3645024"/>
            <a:ext cx="2736304" cy="360040"/>
          </a:xfrm>
          <a:prstGeom prst="rect">
            <a:avLst/>
          </a:prstGeom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Департамент Международного сотрудничества и связей с общественностью</a:t>
            </a:r>
            <a:endParaRPr lang="ru-RU" sz="1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" name="Прямоугольник 102"/>
          <p:cNvSpPr/>
          <p:nvPr/>
        </p:nvSpPr>
        <p:spPr>
          <a:xfrm>
            <a:off x="2771800" y="4437112"/>
            <a:ext cx="2592288" cy="504056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Руководитель – директор Департамента мониторинга, анализа и стратегического развития здравоохранения 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Е.П. Какорина</a:t>
            </a:r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" name="Прямоугольник 103"/>
          <p:cNvSpPr/>
          <p:nvPr/>
        </p:nvSpPr>
        <p:spPr>
          <a:xfrm>
            <a:off x="2771800" y="4941168"/>
            <a:ext cx="2592288" cy="720080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Одел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проектной деятельности Департамента мониторинга, анализа и стратегического развития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здравоохранения</a:t>
            </a:r>
            <a:br>
              <a:rPr lang="ru-RU" sz="1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(5 человек)</a:t>
            </a:r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5" name="Прямая со стрелкой 104"/>
          <p:cNvCxnSpPr/>
          <p:nvPr/>
        </p:nvCxnSpPr>
        <p:spPr>
          <a:xfrm>
            <a:off x="3203848" y="2492896"/>
            <a:ext cx="0" cy="2160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Прямая со стрелкой 108"/>
          <p:cNvCxnSpPr/>
          <p:nvPr/>
        </p:nvCxnSpPr>
        <p:spPr>
          <a:xfrm>
            <a:off x="6660232" y="2564904"/>
            <a:ext cx="0" cy="2160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Прямая соединительная линия 132"/>
          <p:cNvCxnSpPr/>
          <p:nvPr/>
        </p:nvCxnSpPr>
        <p:spPr>
          <a:xfrm>
            <a:off x="8100392" y="162880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Прямая соединительная линия 137"/>
          <p:cNvCxnSpPr/>
          <p:nvPr/>
        </p:nvCxnSpPr>
        <p:spPr>
          <a:xfrm>
            <a:off x="5508104" y="2564904"/>
            <a:ext cx="0" cy="1152128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Прямая соединительная линия 145"/>
          <p:cNvCxnSpPr/>
          <p:nvPr/>
        </p:nvCxnSpPr>
        <p:spPr>
          <a:xfrm>
            <a:off x="7524328" y="1772816"/>
            <a:ext cx="0" cy="2160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9" name="Прямая со стрелкой 158"/>
          <p:cNvCxnSpPr/>
          <p:nvPr/>
        </p:nvCxnSpPr>
        <p:spPr>
          <a:xfrm>
            <a:off x="5508104" y="3717032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Прямая со стрелкой 160"/>
          <p:cNvCxnSpPr/>
          <p:nvPr/>
        </p:nvCxnSpPr>
        <p:spPr>
          <a:xfrm>
            <a:off x="5508104" y="3717032"/>
            <a:ext cx="216024" cy="0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Прямая соединительная линия 165"/>
          <p:cNvCxnSpPr/>
          <p:nvPr/>
        </p:nvCxnSpPr>
        <p:spPr>
          <a:xfrm>
            <a:off x="5652120" y="3933056"/>
            <a:ext cx="0" cy="1872208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Прямая соединительная линия 167"/>
          <p:cNvCxnSpPr/>
          <p:nvPr/>
        </p:nvCxnSpPr>
        <p:spPr>
          <a:xfrm>
            <a:off x="5652120" y="5805264"/>
            <a:ext cx="432048" cy="0"/>
          </a:xfrm>
          <a:prstGeom prst="line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Прямая соединительная линия 170"/>
          <p:cNvCxnSpPr/>
          <p:nvPr/>
        </p:nvCxnSpPr>
        <p:spPr>
          <a:xfrm>
            <a:off x="5652120" y="3933056"/>
            <a:ext cx="72008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Прямая соединительная линия 174"/>
          <p:cNvCxnSpPr/>
          <p:nvPr/>
        </p:nvCxnSpPr>
        <p:spPr>
          <a:xfrm>
            <a:off x="8676456" y="2492896"/>
            <a:ext cx="0" cy="2664296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Прямая со стрелкой 177"/>
          <p:cNvCxnSpPr/>
          <p:nvPr/>
        </p:nvCxnSpPr>
        <p:spPr>
          <a:xfrm flipH="1">
            <a:off x="8388424" y="5157192"/>
            <a:ext cx="288032" cy="0"/>
          </a:xfrm>
          <a:prstGeom prst="straightConnector1">
            <a:avLst/>
          </a:prstGeom>
          <a:ln>
            <a:solidFill>
              <a:srgbClr val="7030A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Прямая соединительная линия 180"/>
          <p:cNvCxnSpPr/>
          <p:nvPr/>
        </p:nvCxnSpPr>
        <p:spPr>
          <a:xfrm>
            <a:off x="2627784" y="2492896"/>
            <a:ext cx="0" cy="3528392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Прямая со стрелкой 184"/>
          <p:cNvCxnSpPr/>
          <p:nvPr/>
        </p:nvCxnSpPr>
        <p:spPr>
          <a:xfrm>
            <a:off x="2627784" y="6021288"/>
            <a:ext cx="3456384" cy="0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Прямая со стрелкой 201"/>
          <p:cNvCxnSpPr/>
          <p:nvPr/>
        </p:nvCxnSpPr>
        <p:spPr>
          <a:xfrm>
            <a:off x="5364088" y="4509120"/>
            <a:ext cx="576064" cy="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Прямая со стрелкой 206"/>
          <p:cNvCxnSpPr/>
          <p:nvPr/>
        </p:nvCxnSpPr>
        <p:spPr>
          <a:xfrm>
            <a:off x="5364088" y="3861048"/>
            <a:ext cx="360040" cy="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Прямая соединительная линия 211"/>
          <p:cNvCxnSpPr/>
          <p:nvPr/>
        </p:nvCxnSpPr>
        <p:spPr>
          <a:xfrm>
            <a:off x="1979712" y="3645024"/>
            <a:ext cx="0" cy="432048"/>
          </a:xfrm>
          <a:prstGeom prst="line">
            <a:avLst/>
          </a:prstGeom>
          <a:ln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Прямая соединительная линия 214"/>
          <p:cNvCxnSpPr/>
          <p:nvPr/>
        </p:nvCxnSpPr>
        <p:spPr>
          <a:xfrm>
            <a:off x="1979712" y="4077072"/>
            <a:ext cx="792088" cy="0"/>
          </a:xfrm>
          <a:prstGeom prst="line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Прямая со стрелкой 217"/>
          <p:cNvCxnSpPr/>
          <p:nvPr/>
        </p:nvCxnSpPr>
        <p:spPr>
          <a:xfrm flipH="1">
            <a:off x="5364088" y="3429000"/>
            <a:ext cx="360040" cy="36004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Прямая со стрелкой 219"/>
          <p:cNvCxnSpPr/>
          <p:nvPr/>
        </p:nvCxnSpPr>
        <p:spPr>
          <a:xfrm>
            <a:off x="4499992" y="3573016"/>
            <a:ext cx="0" cy="216024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424937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188" y="1"/>
            <a:ext cx="1439862" cy="11663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7" name="Содержимое 46"/>
          <p:cNvSpPr>
            <a:spLocks noGrp="1"/>
          </p:cNvSpPr>
          <p:nvPr>
            <p:ph idx="1"/>
          </p:nvPr>
        </p:nvSpPr>
        <p:spPr>
          <a:xfrm>
            <a:off x="0" y="764704"/>
            <a:ext cx="9036496" cy="4525963"/>
          </a:xfrm>
        </p:spPr>
        <p:txBody>
          <a:bodyPr/>
          <a:lstStyle/>
          <a:p>
            <a:pPr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grpSp>
        <p:nvGrpSpPr>
          <p:cNvPr id="2" name="Group 18"/>
          <p:cNvGrpSpPr/>
          <p:nvPr/>
        </p:nvGrpSpPr>
        <p:grpSpPr>
          <a:xfrm>
            <a:off x="647564" y="1529408"/>
            <a:ext cx="2899577" cy="1597282"/>
            <a:chOff x="395592" y="1493729"/>
            <a:chExt cx="2841686" cy="2043622"/>
          </a:xfrm>
        </p:grpSpPr>
        <p:sp>
          <p:nvSpPr>
            <p:cNvPr id="8" name="Rectangle 102"/>
            <p:cNvSpPr>
              <a:spLocks noChangeArrowheads="1"/>
            </p:cNvSpPr>
            <p:nvPr/>
          </p:nvSpPr>
          <p:spPr bwMode="gray">
            <a:xfrm>
              <a:off x="1736428" y="1493729"/>
              <a:ext cx="1500850" cy="477417"/>
            </a:xfrm>
            <a:prstGeom prst="rect">
              <a:avLst/>
            </a:prstGeom>
            <a:solidFill>
              <a:srgbClr val="C7E0FB"/>
            </a:solidFill>
            <a:ln w="9525" cap="flat" cmpd="sng" algn="ctr">
              <a:solidFill>
                <a:srgbClr val="FFFFFF"/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lIns="72000" tIns="72000" rIns="72000" bIns="72000" anchor="ctr">
              <a:noAutofit/>
            </a:bodyPr>
            <a:lstStyle/>
            <a:p>
              <a:pPr marL="0" marR="0" lvl="0" indent="0" algn="ctr" defTabSz="1487966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2960"/>
                </a:buClr>
                <a:buSzTx/>
                <a:buFontTx/>
                <a:buNone/>
                <a:tabLst/>
                <a:defRPr/>
              </a:pPr>
              <a:r>
                <a:rPr kumimoji="0" lang="ru-RU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«Развитие санитарной авиации»</a:t>
              </a:r>
              <a:endPara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Rectangle 102"/>
            <p:cNvSpPr>
              <a:spLocks noChangeArrowheads="1"/>
            </p:cNvSpPr>
            <p:nvPr/>
          </p:nvSpPr>
          <p:spPr bwMode="gray">
            <a:xfrm>
              <a:off x="1736428" y="2092572"/>
              <a:ext cx="1456148" cy="661676"/>
            </a:xfrm>
            <a:prstGeom prst="rect">
              <a:avLst/>
            </a:prstGeom>
            <a:solidFill>
              <a:srgbClr val="C7E0FB"/>
            </a:solidFill>
            <a:ln w="9525" cap="flat" cmpd="sng" algn="ctr">
              <a:solidFill>
                <a:srgbClr val="FFFFFF"/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lIns="72000" tIns="72000" rIns="72000" bIns="72000" anchor="ctr">
              <a:noAutofit/>
            </a:bodyPr>
            <a:lstStyle/>
            <a:p>
              <a:pPr marL="0" marR="0" lvl="0" indent="0" algn="ctr" defTabSz="1487966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2960"/>
                </a:buClr>
                <a:buSzTx/>
                <a:buFontTx/>
                <a:buNone/>
                <a:tabLst/>
                <a:defRPr/>
              </a:pPr>
              <a:r>
                <a:rPr kumimoji="0" lang="ru-RU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«Технологии и комфорт – матерям и детям»</a:t>
              </a:r>
              <a:endPara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Rectangle 102"/>
            <p:cNvSpPr>
              <a:spLocks noChangeArrowheads="1"/>
            </p:cNvSpPr>
            <p:nvPr/>
          </p:nvSpPr>
          <p:spPr bwMode="gray">
            <a:xfrm>
              <a:off x="395592" y="1816183"/>
              <a:ext cx="997443" cy="1265147"/>
            </a:xfrm>
            <a:prstGeom prst="rect">
              <a:avLst/>
            </a:prstGeom>
            <a:solidFill>
              <a:srgbClr val="C7E0FB"/>
            </a:solidFill>
            <a:ln w="9525" cap="flat" cmpd="sng" algn="ctr">
              <a:solidFill>
                <a:srgbClr val="FFFFFF"/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lIns="72000" tIns="72000" rIns="72000" bIns="72000" anchor="ctr">
              <a:noAutofit/>
            </a:bodyPr>
            <a:lstStyle/>
            <a:p>
              <a:pPr marL="0" marR="0" lvl="0" indent="0" algn="ctr" defTabSz="1487966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2960"/>
                </a:buClr>
                <a:buSzTx/>
                <a:buFontTx/>
                <a:buNone/>
                <a:tabLst/>
                <a:defRPr/>
              </a:pPr>
              <a:r>
                <a:rPr kumimoji="0" lang="ru-RU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Снижение </a:t>
              </a:r>
              <a:br>
                <a:rPr kumimoji="0" lang="ru-RU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</a:br>
              <a:r>
                <a:rPr kumimoji="0" lang="ru-RU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смертности населения</a:t>
              </a:r>
              <a:endPara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Rectangle 102"/>
            <p:cNvSpPr>
              <a:spLocks noChangeArrowheads="1"/>
            </p:cNvSpPr>
            <p:nvPr/>
          </p:nvSpPr>
          <p:spPr bwMode="gray">
            <a:xfrm>
              <a:off x="1771714" y="2875675"/>
              <a:ext cx="1456148" cy="661676"/>
            </a:xfrm>
            <a:prstGeom prst="rect">
              <a:avLst/>
            </a:prstGeom>
            <a:solidFill>
              <a:srgbClr val="C7E0FB"/>
            </a:solidFill>
            <a:ln w="9525" cap="flat" cmpd="sng" algn="ctr">
              <a:solidFill>
                <a:srgbClr val="FFFFFF"/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lIns="72000" tIns="72000" rIns="72000" bIns="72000" anchor="ctr">
              <a:noAutofit/>
            </a:bodyPr>
            <a:lstStyle/>
            <a:p>
              <a:pPr marL="0" marR="0" lvl="0" indent="0" algn="ctr" defTabSz="1487966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2960"/>
                </a:buClr>
                <a:buSzTx/>
                <a:buFontTx/>
                <a:buNone/>
                <a:tabLst/>
                <a:defRPr/>
              </a:pPr>
              <a:r>
                <a:rPr kumimoji="0" lang="ru-RU" sz="11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«Формирование здорового образа</a:t>
              </a:r>
              <a:r>
                <a:rPr kumimoji="0" lang="ru-RU" sz="1100" b="0" i="0" u="none" strike="noStrike" kern="0" cap="none" spc="0" normalizeH="0" noProof="0" dirty="0" smtClean="0">
                  <a:ln>
                    <a:noFill/>
                  </a:ln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 жизни»</a:t>
              </a:r>
              <a:endParaRPr kumimoji="0" lang="en-US" sz="11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449763" y="4126656"/>
            <a:ext cx="953886" cy="18466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0" marR="0" lvl="0" indent="0" defTabSz="91342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Критерии</a:t>
            </a: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1835696" y="1853444"/>
            <a:ext cx="0" cy="900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1835696" y="1853444"/>
            <a:ext cx="1800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1835696" y="2141476"/>
            <a:ext cx="1800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1835696" y="2753544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02"/>
          <p:cNvSpPr>
            <a:spLocks noChangeArrowheads="1"/>
          </p:cNvSpPr>
          <p:nvPr/>
        </p:nvSpPr>
        <p:spPr bwMode="gray">
          <a:xfrm>
            <a:off x="107504" y="3329608"/>
            <a:ext cx="1656184" cy="1512168"/>
          </a:xfrm>
          <a:prstGeom prst="rect">
            <a:avLst/>
          </a:prstGeom>
          <a:solidFill>
            <a:srgbClr val="C7E0FB"/>
          </a:solidFill>
          <a:ln w="9525" cap="flat" cmpd="sng" algn="ctr">
            <a:solidFill>
              <a:srgbClr val="FFFFFF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72000" tIns="72000" rIns="72000" bIns="72000" anchor="ctr">
            <a:noAutofit/>
          </a:bodyPr>
          <a:lstStyle/>
          <a:p>
            <a:pPr lvl="0" algn="ctr" defTabSz="1487966">
              <a:lnSpc>
                <a:spcPct val="95000"/>
              </a:lnSpc>
              <a:buClr>
                <a:srgbClr val="002960"/>
              </a:buClr>
              <a:defRPr/>
            </a:pPr>
            <a:r>
              <a:rPr lang="ru-RU" sz="1000" b="1" kern="0" dirty="0" smtClean="0">
                <a:latin typeface="Times New Roman" pitchFamily="18" charset="0"/>
                <a:cs typeface="Times New Roman" pitchFamily="18" charset="0"/>
              </a:rPr>
              <a:t>Повышение уровня удовлетворенности пациентов качеством оказания медицинской помощи в медицинских организациях, оказывающих первичную </a:t>
            </a:r>
            <a:r>
              <a:rPr lang="ru-RU" sz="1000" b="1" kern="0" dirty="0" err="1" smtClean="0">
                <a:latin typeface="Times New Roman" pitchFamily="18" charset="0"/>
                <a:cs typeface="Times New Roman" pitchFamily="18" charset="0"/>
              </a:rPr>
              <a:t>медико-санитарую</a:t>
            </a:r>
            <a:r>
              <a:rPr lang="ru-RU" sz="1000" b="1" kern="0" dirty="0" smtClean="0">
                <a:latin typeface="Times New Roman" pitchFamily="18" charset="0"/>
                <a:cs typeface="Times New Roman" pitchFamily="18" charset="0"/>
              </a:rPr>
              <a:t> помощь</a:t>
            </a:r>
            <a:endParaRPr kumimoji="0" lang="en-US" sz="10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02"/>
          <p:cNvSpPr>
            <a:spLocks noChangeArrowheads="1"/>
          </p:cNvSpPr>
          <p:nvPr/>
        </p:nvSpPr>
        <p:spPr bwMode="gray">
          <a:xfrm>
            <a:off x="2051720" y="3185592"/>
            <a:ext cx="1692188" cy="540060"/>
          </a:xfrm>
          <a:prstGeom prst="rect">
            <a:avLst/>
          </a:prstGeom>
          <a:solidFill>
            <a:srgbClr val="C7E0FB"/>
          </a:solidFill>
          <a:ln w="9525" cap="flat" cmpd="sng" algn="ctr">
            <a:solidFill>
              <a:srgbClr val="FFFFFF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72000" tIns="72000" rIns="72000" bIns="72000" anchor="ctr">
            <a:noAutofit/>
          </a:bodyPr>
          <a:lstStyle/>
          <a:p>
            <a:pPr algn="ctr"/>
            <a:r>
              <a:rPr lang="ru-RU" sz="1100" kern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kern="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Создание новой модели медицинской организации, оказывающей ПМСП»</a:t>
            </a:r>
            <a:endParaRPr lang="en-US" sz="1000" kern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102"/>
          <p:cNvSpPr>
            <a:spLocks noChangeArrowheads="1"/>
          </p:cNvSpPr>
          <p:nvPr/>
        </p:nvSpPr>
        <p:spPr bwMode="gray">
          <a:xfrm>
            <a:off x="2087724" y="3797660"/>
            <a:ext cx="1485812" cy="396044"/>
          </a:xfrm>
          <a:prstGeom prst="rect">
            <a:avLst/>
          </a:prstGeom>
          <a:solidFill>
            <a:srgbClr val="C7E0FB"/>
          </a:solidFill>
          <a:ln w="9525" cap="flat" cmpd="sng" algn="ctr">
            <a:solidFill>
              <a:srgbClr val="FFFFFF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72000" tIns="72000" rIns="72000" bIns="72000" anchor="ctr">
            <a:noAutofit/>
          </a:bodyPr>
          <a:lstStyle/>
          <a:p>
            <a:pPr algn="ctr" defTabSz="1487966">
              <a:lnSpc>
                <a:spcPct val="95000"/>
              </a:lnSpc>
              <a:buClr>
                <a:srgbClr val="002960"/>
              </a:buClr>
              <a:defRPr/>
            </a:pPr>
            <a:r>
              <a:rPr lang="ru-RU" sz="1100" kern="0" dirty="0" smtClean="0">
                <a:latin typeface="Times New Roman" pitchFamily="18" charset="0"/>
                <a:cs typeface="Times New Roman" pitchFamily="18" charset="0"/>
              </a:rPr>
              <a:t> «Электронное здравоохранение»</a:t>
            </a:r>
            <a:endParaRPr lang="en-US" sz="1100" kern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102"/>
          <p:cNvSpPr>
            <a:spLocks noChangeArrowheads="1"/>
          </p:cNvSpPr>
          <p:nvPr/>
        </p:nvSpPr>
        <p:spPr bwMode="gray">
          <a:xfrm>
            <a:off x="2087724" y="4265712"/>
            <a:ext cx="1980220" cy="432048"/>
          </a:xfrm>
          <a:prstGeom prst="rect">
            <a:avLst/>
          </a:prstGeom>
          <a:solidFill>
            <a:srgbClr val="C7E0FB"/>
          </a:solidFill>
          <a:ln w="9525" cap="flat" cmpd="sng" algn="ctr">
            <a:solidFill>
              <a:srgbClr val="FFFFFF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72000" tIns="72000" rIns="72000" bIns="72000" anchor="ctr">
            <a:noAutofit/>
          </a:bodyPr>
          <a:lstStyle/>
          <a:p>
            <a:pPr algn="ctr"/>
            <a:r>
              <a:rPr lang="ru-RU" sz="1100" kern="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Новые кадры современного здравоохранения</a:t>
            </a:r>
            <a:r>
              <a:rPr lang="ru-RU" sz="1100" kern="0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en-US" sz="1100" kern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102"/>
          <p:cNvSpPr>
            <a:spLocks noChangeArrowheads="1"/>
          </p:cNvSpPr>
          <p:nvPr/>
        </p:nvSpPr>
        <p:spPr bwMode="gray">
          <a:xfrm>
            <a:off x="2051720" y="4805772"/>
            <a:ext cx="1485812" cy="396044"/>
          </a:xfrm>
          <a:prstGeom prst="rect">
            <a:avLst/>
          </a:prstGeom>
          <a:solidFill>
            <a:srgbClr val="C7E0FB"/>
          </a:solidFill>
          <a:ln w="9525" cap="flat" cmpd="sng" algn="ctr">
            <a:solidFill>
              <a:srgbClr val="FFFFFF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72000" tIns="72000" rIns="72000" bIns="72000" anchor="ctr">
            <a:noAutofit/>
          </a:bodyPr>
          <a:lstStyle/>
          <a:p>
            <a:pPr algn="ctr" defTabSz="1487966">
              <a:lnSpc>
                <a:spcPct val="95000"/>
              </a:lnSpc>
              <a:buClr>
                <a:srgbClr val="002960"/>
              </a:buClr>
              <a:defRPr/>
            </a:pPr>
            <a:r>
              <a:rPr lang="ru-RU" sz="1100" kern="0" dirty="0" smtClean="0">
                <a:latin typeface="Times New Roman" pitchFamily="18" charset="0"/>
                <a:cs typeface="Times New Roman" pitchFamily="18" charset="0"/>
              </a:rPr>
              <a:t> «Лекарства. Качество и безопасность»</a:t>
            </a:r>
            <a:endParaRPr lang="en-US" sz="1100" kern="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1691680" y="2141476"/>
            <a:ext cx="1800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1907704" y="3365612"/>
            <a:ext cx="0" cy="16921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1907704" y="3365612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1907704" y="5057800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1907704" y="3905672"/>
            <a:ext cx="1800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1907704" y="4373724"/>
            <a:ext cx="1800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102"/>
          <p:cNvSpPr>
            <a:spLocks noChangeArrowheads="1"/>
          </p:cNvSpPr>
          <p:nvPr/>
        </p:nvSpPr>
        <p:spPr bwMode="gray">
          <a:xfrm>
            <a:off x="5256077" y="1817440"/>
            <a:ext cx="1332148" cy="360040"/>
          </a:xfrm>
          <a:prstGeom prst="rect">
            <a:avLst/>
          </a:prstGeom>
          <a:solidFill>
            <a:srgbClr val="C7E0FB"/>
          </a:solidFill>
          <a:ln w="9525" cap="flat" cmpd="sng" algn="ctr">
            <a:solidFill>
              <a:srgbClr val="FFFFFF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72000" tIns="72000" rIns="72000" bIns="72000" anchor="ctr">
            <a:noAutofit/>
          </a:bodyPr>
          <a:lstStyle/>
          <a:p>
            <a:pPr lvl="0" algn="ctr" defTabSz="1487966">
              <a:lnSpc>
                <a:spcPct val="95000"/>
              </a:lnSpc>
              <a:buClr>
                <a:srgbClr val="002960"/>
              </a:buClr>
              <a:defRPr/>
            </a:pPr>
            <a:r>
              <a:rPr kumimoji="0" lang="ru-RU" sz="11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Территория заботы</a:t>
            </a:r>
            <a:r>
              <a:rPr kumimoji="0" lang="ru-RU" sz="11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»</a:t>
            </a:r>
            <a:endParaRPr kumimoji="0" lang="en-US" sz="1100" b="1" i="0" u="none" strike="noStrike" kern="0" cap="none" spc="0" normalizeH="0" baseline="0" noProof="0" dirty="0">
              <a:ln>
                <a:noFill/>
              </a:ln>
              <a:solidFill>
                <a:srgbClr val="FFFFFF">
                  <a:lumMod val="50000"/>
                </a:srgbClr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 flipH="1">
            <a:off x="1187624" y="3077580"/>
            <a:ext cx="864096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1187624" y="3077580"/>
            <a:ext cx="0" cy="2520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1763688" y="4157700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flipH="1">
            <a:off x="1331640" y="3257600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flipV="1">
            <a:off x="1331640" y="2789548"/>
            <a:ext cx="0" cy="4680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3779912" y="3329608"/>
            <a:ext cx="6840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3599892" y="3977680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3563888" y="5021796"/>
            <a:ext cx="9001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4067944" y="4373724"/>
            <a:ext cx="3960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4463988" y="1421396"/>
            <a:ext cx="0" cy="3600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1367644" y="1421396"/>
            <a:ext cx="30963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>
            <a:off x="1367644" y="1421396"/>
            <a:ext cx="0" cy="3960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102"/>
          <p:cNvSpPr>
            <a:spLocks noChangeArrowheads="1"/>
          </p:cNvSpPr>
          <p:nvPr/>
        </p:nvSpPr>
        <p:spPr bwMode="gray">
          <a:xfrm>
            <a:off x="5256076" y="2357500"/>
            <a:ext cx="1531425" cy="517162"/>
          </a:xfrm>
          <a:prstGeom prst="rect">
            <a:avLst/>
          </a:prstGeom>
          <a:solidFill>
            <a:srgbClr val="C7E0FB"/>
          </a:solidFill>
          <a:ln w="9525" cap="flat" cmpd="sng" algn="ctr">
            <a:solidFill>
              <a:srgbClr val="FFFFFF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72000" tIns="72000" rIns="72000" bIns="72000" anchor="ctr">
            <a:noAutofit/>
          </a:bodyPr>
          <a:lstStyle/>
          <a:p>
            <a:pPr lvl="0" algn="ctr" defTabSz="1487966">
              <a:lnSpc>
                <a:spcPct val="95000"/>
              </a:lnSpc>
              <a:buClr>
                <a:srgbClr val="002960"/>
              </a:buClr>
              <a:defRPr/>
            </a:pPr>
            <a:r>
              <a:rPr kumimoji="0" lang="ru-RU" sz="11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Развитие экспорта медицинских услуг</a:t>
            </a:r>
            <a:r>
              <a:rPr kumimoji="0" lang="ru-RU" sz="11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»</a:t>
            </a:r>
            <a:endParaRPr kumimoji="0" lang="en-US" sz="1100" b="1" i="0" u="none" strike="noStrike" kern="0" cap="none" spc="0" normalizeH="0" baseline="0" noProof="0" dirty="0">
              <a:ln>
                <a:noFill/>
              </a:ln>
              <a:solidFill>
                <a:srgbClr val="FFFFFF">
                  <a:lumMod val="50000"/>
                </a:srgbClr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Rectangle 102"/>
          <p:cNvSpPr>
            <a:spLocks noChangeArrowheads="1"/>
          </p:cNvSpPr>
          <p:nvPr/>
        </p:nvSpPr>
        <p:spPr bwMode="gray">
          <a:xfrm>
            <a:off x="5256076" y="3005572"/>
            <a:ext cx="2232248" cy="864096"/>
          </a:xfrm>
          <a:prstGeom prst="rect">
            <a:avLst/>
          </a:prstGeom>
          <a:solidFill>
            <a:srgbClr val="C7E0FB"/>
          </a:solidFill>
          <a:ln w="9525" cap="flat" cmpd="sng" algn="ctr">
            <a:solidFill>
              <a:srgbClr val="FFFFFF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72000" tIns="72000" rIns="72000" bIns="72000" anchor="ctr">
            <a:noAutofit/>
          </a:bodyPr>
          <a:lstStyle/>
          <a:p>
            <a:pPr lvl="0" algn="ctr" defTabSz="1487966">
              <a:lnSpc>
                <a:spcPct val="95000"/>
              </a:lnSpc>
              <a:buClr>
                <a:srgbClr val="002960"/>
              </a:buClr>
              <a:defRPr/>
            </a:pPr>
            <a:r>
              <a:rPr kumimoji="0" lang="ru-RU" sz="11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Развитие федеральных государственных лабораторных комплексов по контролю качества лекарственных средств </a:t>
            </a:r>
            <a:r>
              <a:rPr lang="ru-RU" sz="1100" b="1" dirty="0" err="1" smtClean="0">
                <a:latin typeface="Times New Roman" pitchFamily="18" charset="0"/>
                <a:cs typeface="Times New Roman" pitchFamily="18" charset="0"/>
              </a:rPr>
              <a:t>Росздравнадзора</a:t>
            </a:r>
            <a:r>
              <a:rPr kumimoji="0" lang="ru-RU" sz="11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»</a:t>
            </a:r>
            <a:endParaRPr kumimoji="0" lang="en-US" sz="1100" b="1" i="0" u="none" strike="noStrike" kern="0" cap="none" spc="0" normalizeH="0" baseline="0" noProof="0" dirty="0">
              <a:ln>
                <a:noFill/>
              </a:ln>
              <a:solidFill>
                <a:srgbClr val="FFFFFF">
                  <a:lumMod val="50000"/>
                </a:srgbClr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3" name="Прямая соединительная линия 42"/>
          <p:cNvCxnSpPr/>
          <p:nvPr/>
        </p:nvCxnSpPr>
        <p:spPr>
          <a:xfrm>
            <a:off x="179512" y="1313384"/>
            <a:ext cx="576064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5940152" y="1313384"/>
            <a:ext cx="0" cy="50405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>
            <a:off x="179512" y="1313384"/>
            <a:ext cx="0" cy="201622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>
            <a:off x="899592" y="1313384"/>
            <a:ext cx="0" cy="46805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3779912" y="3617640"/>
            <a:ext cx="111612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4067944" y="4517740"/>
            <a:ext cx="82809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4896036" y="1961456"/>
            <a:ext cx="0" cy="255628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 стрелкой 51"/>
          <p:cNvCxnSpPr/>
          <p:nvPr/>
        </p:nvCxnSpPr>
        <p:spPr>
          <a:xfrm>
            <a:off x="4896036" y="1961456"/>
            <a:ext cx="360040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>
            <a:off x="575556" y="5381836"/>
            <a:ext cx="54006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>
            <a:off x="5976156" y="3905672"/>
            <a:ext cx="0" cy="147616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/>
          <p:nvPr/>
        </p:nvCxnSpPr>
        <p:spPr>
          <a:xfrm flipV="1">
            <a:off x="575556" y="4841776"/>
            <a:ext cx="0" cy="54006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/>
          <p:nvPr/>
        </p:nvCxnSpPr>
        <p:spPr>
          <a:xfrm flipV="1">
            <a:off x="2735796" y="5201816"/>
            <a:ext cx="0" cy="180020"/>
          </a:xfrm>
          <a:prstGeom prst="straightConnector1">
            <a:avLst/>
          </a:prstGeom>
          <a:ln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143508" y="809328"/>
            <a:ext cx="1584176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СТРАТЕГИЧЕСКИЕ 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ЦЕЛИ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2015716" y="809328"/>
            <a:ext cx="1584176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ПРИОРИТЕТНЫЕ ПРОЕКТЫ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4968044" y="737320"/>
            <a:ext cx="1584176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ВЕДОМСТВЕННЫЕ ПРОЕКТЫ</a:t>
            </a:r>
          </a:p>
        </p:txBody>
      </p:sp>
      <p:cxnSp>
        <p:nvCxnSpPr>
          <p:cNvPr id="60" name="Прямая соединительная линия 59"/>
          <p:cNvCxnSpPr/>
          <p:nvPr/>
        </p:nvCxnSpPr>
        <p:spPr>
          <a:xfrm>
            <a:off x="6840252" y="2465512"/>
            <a:ext cx="1224136" cy="0"/>
          </a:xfrm>
          <a:prstGeom prst="line">
            <a:avLst/>
          </a:prstGeom>
          <a:ln>
            <a:solidFill>
              <a:srgbClr val="FF0000"/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>
            <a:off x="8064388" y="2249488"/>
            <a:ext cx="0" cy="216024"/>
          </a:xfrm>
          <a:prstGeom prst="line">
            <a:avLst/>
          </a:prstGeom>
          <a:ln>
            <a:solidFill>
              <a:srgbClr val="FF0000"/>
            </a:solidFill>
            <a:prstDash val="dash"/>
            <a:headEnd type="triangl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6407696" y="1205372"/>
            <a:ext cx="2736304" cy="1107996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Подпункт «г» пункта 1 раздела 1 протокола заседания президиума Совета при Президенте Российской Федерации по стратегическому развитию </a:t>
            </a:r>
            <a:br>
              <a:rPr lang="ru-RU" sz="1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и приоритетным проектам от </a:t>
            </a:r>
            <a:br>
              <a:rPr lang="ru-RU" sz="1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21 марта 2017 г. № 1</a:t>
            </a:r>
          </a:p>
        </p:txBody>
      </p:sp>
      <p:sp>
        <p:nvSpPr>
          <p:cNvPr id="63" name="Прямоугольник 62"/>
          <p:cNvSpPr/>
          <p:nvPr/>
        </p:nvSpPr>
        <p:spPr>
          <a:xfrm>
            <a:off x="755576" y="224644"/>
            <a:ext cx="83884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Механизм выбора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ведомственных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проектов </a:t>
            </a:r>
            <a:endParaRPr lang="ru-RU" dirty="0">
              <a:solidFill>
                <a:schemeClr val="bg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5" name="Group 33"/>
          <p:cNvGrpSpPr/>
          <p:nvPr/>
        </p:nvGrpSpPr>
        <p:grpSpPr>
          <a:xfrm>
            <a:off x="575556" y="5561856"/>
            <a:ext cx="1945786" cy="1296144"/>
            <a:chOff x="91982" y="4228248"/>
            <a:chExt cx="1906938" cy="1985754"/>
          </a:xfrm>
        </p:grpSpPr>
        <p:grpSp>
          <p:nvGrpSpPr>
            <p:cNvPr id="6" name="Group 21"/>
            <p:cNvGrpSpPr/>
            <p:nvPr/>
          </p:nvGrpSpPr>
          <p:grpSpPr>
            <a:xfrm>
              <a:off x="91982" y="4228248"/>
              <a:ext cx="1894687" cy="553797"/>
              <a:chOff x="95158" y="4668943"/>
              <a:chExt cx="1403498" cy="675495"/>
            </a:xfrm>
          </p:grpSpPr>
          <p:sp>
            <p:nvSpPr>
              <p:cNvPr id="72" name="Freeform 19"/>
              <p:cNvSpPr>
                <a:spLocks/>
              </p:cNvSpPr>
              <p:nvPr>
                <p:custDataLst>
                  <p:tags r:id="rId5"/>
                </p:custDataLst>
              </p:nvPr>
            </p:nvSpPr>
            <p:spPr bwMode="auto">
              <a:xfrm>
                <a:off x="95158" y="4668943"/>
                <a:ext cx="1403498" cy="675495"/>
              </a:xfrm>
              <a:custGeom>
                <a:avLst/>
                <a:gdLst>
                  <a:gd name="connsiteX0" fmla="*/ 0 w 1152"/>
                  <a:gd name="connsiteY0" fmla="*/ 0 h 576"/>
                  <a:gd name="connsiteX1" fmla="*/ 1048 w 1152"/>
                  <a:gd name="connsiteY1" fmla="*/ 0 h 576"/>
                  <a:gd name="connsiteX2" fmla="*/ 1152 w 1152"/>
                  <a:gd name="connsiteY2" fmla="*/ 288 h 576"/>
                  <a:gd name="connsiteX3" fmla="*/ 1048 w 1152"/>
                  <a:gd name="connsiteY3" fmla="*/ 576 h 576"/>
                  <a:gd name="connsiteX4" fmla="*/ 0 w 1152"/>
                  <a:gd name="connsiteY4" fmla="*/ 576 h 576"/>
                  <a:gd name="connsiteX5" fmla="*/ 0 w 1152"/>
                  <a:gd name="connsiteY5" fmla="*/ 288 h 576"/>
                  <a:gd name="connsiteX6" fmla="*/ 0 w 1152"/>
                  <a:gd name="connsiteY6" fmla="*/ 0 h 576"/>
                  <a:gd name="connsiteX0" fmla="*/ 0 w 1152"/>
                  <a:gd name="connsiteY0" fmla="*/ 0 h 576"/>
                  <a:gd name="connsiteX1" fmla="*/ 1062 w 1152"/>
                  <a:gd name="connsiteY1" fmla="*/ 0 h 576"/>
                  <a:gd name="connsiteX2" fmla="*/ 1152 w 1152"/>
                  <a:gd name="connsiteY2" fmla="*/ 288 h 576"/>
                  <a:gd name="connsiteX3" fmla="*/ 1048 w 1152"/>
                  <a:gd name="connsiteY3" fmla="*/ 576 h 576"/>
                  <a:gd name="connsiteX4" fmla="*/ 0 w 1152"/>
                  <a:gd name="connsiteY4" fmla="*/ 576 h 576"/>
                  <a:gd name="connsiteX5" fmla="*/ 0 w 1152"/>
                  <a:gd name="connsiteY5" fmla="*/ 288 h 576"/>
                  <a:gd name="connsiteX6" fmla="*/ 0 w 1152"/>
                  <a:gd name="connsiteY6" fmla="*/ 0 h 576"/>
                  <a:gd name="connsiteX0" fmla="*/ 0 w 1152"/>
                  <a:gd name="connsiteY0" fmla="*/ 0 h 576"/>
                  <a:gd name="connsiteX1" fmla="*/ 1062 w 1152"/>
                  <a:gd name="connsiteY1" fmla="*/ 0 h 576"/>
                  <a:gd name="connsiteX2" fmla="*/ 1152 w 1152"/>
                  <a:gd name="connsiteY2" fmla="*/ 288 h 576"/>
                  <a:gd name="connsiteX3" fmla="*/ 1062 w 1152"/>
                  <a:gd name="connsiteY3" fmla="*/ 576 h 576"/>
                  <a:gd name="connsiteX4" fmla="*/ 0 w 1152"/>
                  <a:gd name="connsiteY4" fmla="*/ 576 h 576"/>
                  <a:gd name="connsiteX5" fmla="*/ 0 w 1152"/>
                  <a:gd name="connsiteY5" fmla="*/ 288 h 576"/>
                  <a:gd name="connsiteX6" fmla="*/ 0 w 1152"/>
                  <a:gd name="connsiteY6" fmla="*/ 0 h 5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152" h="576">
                    <a:moveTo>
                      <a:pt x="0" y="0"/>
                    </a:moveTo>
                    <a:lnTo>
                      <a:pt x="1062" y="0"/>
                    </a:lnTo>
                    <a:lnTo>
                      <a:pt x="1152" y="288"/>
                    </a:lnTo>
                    <a:lnTo>
                      <a:pt x="1062" y="576"/>
                    </a:lnTo>
                    <a:lnTo>
                      <a:pt x="0" y="576"/>
                    </a:lnTo>
                    <a:lnTo>
                      <a:pt x="0" y="28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7E0FB"/>
              </a:solidFill>
              <a:ln w="9525" cap="flat" cmpd="sng" algn="ctr">
                <a:solidFill>
                  <a:srgbClr val="FFFFFF"/>
                </a:solidFill>
                <a:prstDash val="soli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wrap="square" lIns="72000" tIns="72000" rIns="72000" bIns="72000" anchor="ctr">
                <a:noAutofit/>
              </a:bodyPr>
              <a:lstStyle/>
              <a:p>
                <a:pPr marL="0" marR="0" lvl="0" indent="0" defTabSz="1487966" eaLnBrk="1" fontAlgn="auto" latinLnBrk="0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2960"/>
                  </a:buClr>
                  <a:buSzTx/>
                  <a:buFontTx/>
                  <a:buNone/>
                  <a:tabLst/>
                  <a:defRPr/>
                </a:pPr>
                <a:endParaRPr kumimoji="0" lang="ru-RU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3" name="Rectangle 20"/>
              <p:cNvSpPr>
                <a:spLocks noChangeArrowheads="1"/>
              </p:cNvSpPr>
              <p:nvPr>
                <p:custDataLst>
                  <p:tags r:id="rId6"/>
                </p:custDataLst>
              </p:nvPr>
            </p:nvSpPr>
            <p:spPr bwMode="auto">
              <a:xfrm>
                <a:off x="147088" y="4715852"/>
                <a:ext cx="1251203" cy="581676"/>
              </a:xfrm>
              <a:prstGeom prst="rect">
                <a:avLst/>
              </a:prstGeom>
              <a:solidFill>
                <a:srgbClr val="C7E0FB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wrap="square" lIns="72000" tIns="72000" rIns="72000" bIns="72000" anchor="ctr">
                <a:noAutofit/>
              </a:bodyPr>
              <a:lstStyle/>
              <a:p>
                <a:pPr marL="0" marR="0" lvl="0" indent="0" defTabSz="1487966" eaLnBrk="1" fontAlgn="auto" latinLnBrk="0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2960"/>
                  </a:buClr>
                  <a:buSzTx/>
                  <a:buFontTx/>
                  <a:buNone/>
                  <a:tabLst/>
                  <a:defRPr/>
                </a:pPr>
                <a:r>
                  <a:rPr kumimoji="0" lang="ru-RU" altLang="zh-CN" sz="12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Ограниченность во времени/ бюджете</a:t>
                </a:r>
              </a:p>
            </p:txBody>
          </p:sp>
        </p:grpSp>
        <p:grpSp>
          <p:nvGrpSpPr>
            <p:cNvPr id="7" name="Group 156"/>
            <p:cNvGrpSpPr/>
            <p:nvPr/>
          </p:nvGrpSpPr>
          <p:grpSpPr>
            <a:xfrm>
              <a:off x="104233" y="4962376"/>
              <a:ext cx="1894687" cy="553797"/>
              <a:chOff x="104233" y="4668943"/>
              <a:chExt cx="1403498" cy="675495"/>
            </a:xfrm>
          </p:grpSpPr>
          <p:sp>
            <p:nvSpPr>
              <p:cNvPr id="70" name="Freeform 19"/>
              <p:cNvSpPr>
                <a:spLocks/>
              </p:cNvSpPr>
              <p:nvPr>
                <p:custDataLst>
                  <p:tags r:id="rId3"/>
                </p:custDataLst>
              </p:nvPr>
            </p:nvSpPr>
            <p:spPr bwMode="auto">
              <a:xfrm>
                <a:off x="104233" y="4668943"/>
                <a:ext cx="1403498" cy="675495"/>
              </a:xfrm>
              <a:custGeom>
                <a:avLst/>
                <a:gdLst>
                  <a:gd name="connsiteX0" fmla="*/ 0 w 1152"/>
                  <a:gd name="connsiteY0" fmla="*/ 0 h 576"/>
                  <a:gd name="connsiteX1" fmla="*/ 1048 w 1152"/>
                  <a:gd name="connsiteY1" fmla="*/ 0 h 576"/>
                  <a:gd name="connsiteX2" fmla="*/ 1152 w 1152"/>
                  <a:gd name="connsiteY2" fmla="*/ 288 h 576"/>
                  <a:gd name="connsiteX3" fmla="*/ 1048 w 1152"/>
                  <a:gd name="connsiteY3" fmla="*/ 576 h 576"/>
                  <a:gd name="connsiteX4" fmla="*/ 0 w 1152"/>
                  <a:gd name="connsiteY4" fmla="*/ 576 h 576"/>
                  <a:gd name="connsiteX5" fmla="*/ 0 w 1152"/>
                  <a:gd name="connsiteY5" fmla="*/ 288 h 576"/>
                  <a:gd name="connsiteX6" fmla="*/ 0 w 1152"/>
                  <a:gd name="connsiteY6" fmla="*/ 0 h 576"/>
                  <a:gd name="connsiteX0" fmla="*/ 0 w 1152"/>
                  <a:gd name="connsiteY0" fmla="*/ 0 h 576"/>
                  <a:gd name="connsiteX1" fmla="*/ 1062 w 1152"/>
                  <a:gd name="connsiteY1" fmla="*/ 0 h 576"/>
                  <a:gd name="connsiteX2" fmla="*/ 1152 w 1152"/>
                  <a:gd name="connsiteY2" fmla="*/ 288 h 576"/>
                  <a:gd name="connsiteX3" fmla="*/ 1048 w 1152"/>
                  <a:gd name="connsiteY3" fmla="*/ 576 h 576"/>
                  <a:gd name="connsiteX4" fmla="*/ 0 w 1152"/>
                  <a:gd name="connsiteY4" fmla="*/ 576 h 576"/>
                  <a:gd name="connsiteX5" fmla="*/ 0 w 1152"/>
                  <a:gd name="connsiteY5" fmla="*/ 288 h 576"/>
                  <a:gd name="connsiteX6" fmla="*/ 0 w 1152"/>
                  <a:gd name="connsiteY6" fmla="*/ 0 h 576"/>
                  <a:gd name="connsiteX0" fmla="*/ 0 w 1152"/>
                  <a:gd name="connsiteY0" fmla="*/ 0 h 576"/>
                  <a:gd name="connsiteX1" fmla="*/ 1062 w 1152"/>
                  <a:gd name="connsiteY1" fmla="*/ 0 h 576"/>
                  <a:gd name="connsiteX2" fmla="*/ 1152 w 1152"/>
                  <a:gd name="connsiteY2" fmla="*/ 288 h 576"/>
                  <a:gd name="connsiteX3" fmla="*/ 1062 w 1152"/>
                  <a:gd name="connsiteY3" fmla="*/ 576 h 576"/>
                  <a:gd name="connsiteX4" fmla="*/ 0 w 1152"/>
                  <a:gd name="connsiteY4" fmla="*/ 576 h 576"/>
                  <a:gd name="connsiteX5" fmla="*/ 0 w 1152"/>
                  <a:gd name="connsiteY5" fmla="*/ 288 h 576"/>
                  <a:gd name="connsiteX6" fmla="*/ 0 w 1152"/>
                  <a:gd name="connsiteY6" fmla="*/ 0 h 5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152" h="576">
                    <a:moveTo>
                      <a:pt x="0" y="0"/>
                    </a:moveTo>
                    <a:lnTo>
                      <a:pt x="1062" y="0"/>
                    </a:lnTo>
                    <a:lnTo>
                      <a:pt x="1152" y="288"/>
                    </a:lnTo>
                    <a:lnTo>
                      <a:pt x="1062" y="576"/>
                    </a:lnTo>
                    <a:lnTo>
                      <a:pt x="0" y="576"/>
                    </a:lnTo>
                    <a:lnTo>
                      <a:pt x="0" y="28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7E0FB"/>
              </a:solidFill>
              <a:ln w="9525" cap="flat" cmpd="sng" algn="ctr">
                <a:solidFill>
                  <a:srgbClr val="FFFFFF"/>
                </a:solidFill>
                <a:prstDash val="soli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wrap="square" lIns="72000" tIns="72000" rIns="72000" bIns="72000" anchor="ctr">
                <a:noAutofit/>
              </a:bodyPr>
              <a:lstStyle/>
              <a:p>
                <a:pPr marL="0" marR="0" lvl="0" indent="0" defTabSz="1487966" eaLnBrk="1" fontAlgn="auto" latinLnBrk="0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2960"/>
                  </a:buClr>
                  <a:buSzTx/>
                  <a:buFontTx/>
                  <a:buNone/>
                  <a:tabLst/>
                  <a:defRPr/>
                </a:pPr>
                <a:endParaRPr kumimoji="0" lang="ru-RU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1" name="Rectangle 20"/>
              <p:cNvSpPr>
                <a:spLocks noChangeArrowheads="1"/>
              </p:cNvSpPr>
              <p:nvPr>
                <p:custDataLst>
                  <p:tags r:id="rId4"/>
                </p:custDataLst>
              </p:nvPr>
            </p:nvSpPr>
            <p:spPr bwMode="auto">
              <a:xfrm>
                <a:off x="147088" y="4715850"/>
                <a:ext cx="1251203" cy="581676"/>
              </a:xfrm>
              <a:prstGeom prst="rect">
                <a:avLst/>
              </a:prstGeom>
              <a:solidFill>
                <a:srgbClr val="C7E0FB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wrap="square" lIns="72000" tIns="72000" rIns="72000" bIns="72000" anchor="ctr">
                <a:noAutofit/>
              </a:bodyPr>
              <a:lstStyle/>
              <a:p>
                <a:pPr marL="0" marR="0" lvl="0" indent="0" defTabSz="1487966" eaLnBrk="1" fontAlgn="auto" latinLnBrk="0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2960"/>
                  </a:buClr>
                  <a:buSzTx/>
                  <a:buFontTx/>
                  <a:buNone/>
                  <a:tabLst/>
                  <a:defRPr/>
                </a:pPr>
                <a:r>
                  <a:rPr kumimoji="0" lang="ru-RU" altLang="zh-CN" sz="12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Наличие ответственных</a:t>
                </a:r>
              </a:p>
            </p:txBody>
          </p:sp>
        </p:grpSp>
        <p:grpSp>
          <p:nvGrpSpPr>
            <p:cNvPr id="48" name="Group 159"/>
            <p:cNvGrpSpPr/>
            <p:nvPr/>
          </p:nvGrpSpPr>
          <p:grpSpPr>
            <a:xfrm>
              <a:off x="104233" y="5660205"/>
              <a:ext cx="1894687" cy="553797"/>
              <a:chOff x="104233" y="4668943"/>
              <a:chExt cx="1403498" cy="675495"/>
            </a:xfrm>
          </p:grpSpPr>
          <p:sp>
            <p:nvSpPr>
              <p:cNvPr id="68" name="Freeform 19"/>
              <p:cNvSpPr>
                <a:spLocks/>
              </p:cNvSpPr>
              <p:nvPr>
                <p:custDataLst>
                  <p:tags r:id="rId1"/>
                </p:custDataLst>
              </p:nvPr>
            </p:nvSpPr>
            <p:spPr bwMode="auto">
              <a:xfrm>
                <a:off x="104233" y="4668943"/>
                <a:ext cx="1403498" cy="675495"/>
              </a:xfrm>
              <a:custGeom>
                <a:avLst/>
                <a:gdLst>
                  <a:gd name="connsiteX0" fmla="*/ 0 w 1152"/>
                  <a:gd name="connsiteY0" fmla="*/ 0 h 576"/>
                  <a:gd name="connsiteX1" fmla="*/ 1048 w 1152"/>
                  <a:gd name="connsiteY1" fmla="*/ 0 h 576"/>
                  <a:gd name="connsiteX2" fmla="*/ 1152 w 1152"/>
                  <a:gd name="connsiteY2" fmla="*/ 288 h 576"/>
                  <a:gd name="connsiteX3" fmla="*/ 1048 w 1152"/>
                  <a:gd name="connsiteY3" fmla="*/ 576 h 576"/>
                  <a:gd name="connsiteX4" fmla="*/ 0 w 1152"/>
                  <a:gd name="connsiteY4" fmla="*/ 576 h 576"/>
                  <a:gd name="connsiteX5" fmla="*/ 0 w 1152"/>
                  <a:gd name="connsiteY5" fmla="*/ 288 h 576"/>
                  <a:gd name="connsiteX6" fmla="*/ 0 w 1152"/>
                  <a:gd name="connsiteY6" fmla="*/ 0 h 576"/>
                  <a:gd name="connsiteX0" fmla="*/ 0 w 1152"/>
                  <a:gd name="connsiteY0" fmla="*/ 0 h 576"/>
                  <a:gd name="connsiteX1" fmla="*/ 1062 w 1152"/>
                  <a:gd name="connsiteY1" fmla="*/ 0 h 576"/>
                  <a:gd name="connsiteX2" fmla="*/ 1152 w 1152"/>
                  <a:gd name="connsiteY2" fmla="*/ 288 h 576"/>
                  <a:gd name="connsiteX3" fmla="*/ 1048 w 1152"/>
                  <a:gd name="connsiteY3" fmla="*/ 576 h 576"/>
                  <a:gd name="connsiteX4" fmla="*/ 0 w 1152"/>
                  <a:gd name="connsiteY4" fmla="*/ 576 h 576"/>
                  <a:gd name="connsiteX5" fmla="*/ 0 w 1152"/>
                  <a:gd name="connsiteY5" fmla="*/ 288 h 576"/>
                  <a:gd name="connsiteX6" fmla="*/ 0 w 1152"/>
                  <a:gd name="connsiteY6" fmla="*/ 0 h 576"/>
                  <a:gd name="connsiteX0" fmla="*/ 0 w 1152"/>
                  <a:gd name="connsiteY0" fmla="*/ 0 h 576"/>
                  <a:gd name="connsiteX1" fmla="*/ 1062 w 1152"/>
                  <a:gd name="connsiteY1" fmla="*/ 0 h 576"/>
                  <a:gd name="connsiteX2" fmla="*/ 1152 w 1152"/>
                  <a:gd name="connsiteY2" fmla="*/ 288 h 576"/>
                  <a:gd name="connsiteX3" fmla="*/ 1062 w 1152"/>
                  <a:gd name="connsiteY3" fmla="*/ 576 h 576"/>
                  <a:gd name="connsiteX4" fmla="*/ 0 w 1152"/>
                  <a:gd name="connsiteY4" fmla="*/ 576 h 576"/>
                  <a:gd name="connsiteX5" fmla="*/ 0 w 1152"/>
                  <a:gd name="connsiteY5" fmla="*/ 288 h 576"/>
                  <a:gd name="connsiteX6" fmla="*/ 0 w 1152"/>
                  <a:gd name="connsiteY6" fmla="*/ 0 h 5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152" h="576">
                    <a:moveTo>
                      <a:pt x="0" y="0"/>
                    </a:moveTo>
                    <a:lnTo>
                      <a:pt x="1062" y="0"/>
                    </a:lnTo>
                    <a:lnTo>
                      <a:pt x="1152" y="288"/>
                    </a:lnTo>
                    <a:lnTo>
                      <a:pt x="1062" y="576"/>
                    </a:lnTo>
                    <a:lnTo>
                      <a:pt x="0" y="576"/>
                    </a:lnTo>
                    <a:lnTo>
                      <a:pt x="0" y="28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7E0FB"/>
              </a:solidFill>
              <a:ln w="9525" cap="flat" cmpd="sng" algn="ctr">
                <a:solidFill>
                  <a:srgbClr val="FFFFFF"/>
                </a:solidFill>
                <a:prstDash val="soli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wrap="square" lIns="72000" tIns="72000" rIns="72000" bIns="72000" anchor="ctr">
                <a:noAutofit/>
              </a:bodyPr>
              <a:lstStyle/>
              <a:p>
                <a:pPr marL="0" marR="0" lvl="0" indent="0" defTabSz="1487966" eaLnBrk="1" fontAlgn="auto" latinLnBrk="0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2960"/>
                  </a:buClr>
                  <a:buSzTx/>
                  <a:buFontTx/>
                  <a:buNone/>
                  <a:tabLst/>
                  <a:defRPr/>
                </a:pPr>
                <a:endParaRPr kumimoji="0" lang="ru-RU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9" name="Rectangle 20"/>
              <p:cNvSpPr>
                <a:spLocks noChangeArrowheads="1"/>
              </p:cNvSpPr>
              <p:nvPr>
                <p:custDataLst>
                  <p:tags r:id="rId2"/>
                </p:custDataLst>
              </p:nvPr>
            </p:nvSpPr>
            <p:spPr bwMode="auto">
              <a:xfrm>
                <a:off x="147088" y="4715852"/>
                <a:ext cx="1251203" cy="581676"/>
              </a:xfrm>
              <a:prstGeom prst="rect">
                <a:avLst/>
              </a:prstGeom>
              <a:solidFill>
                <a:srgbClr val="C7E0FB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wrap="square" lIns="72000" tIns="72000" rIns="72000" bIns="72000" anchor="ctr">
                <a:noAutofit/>
              </a:bodyPr>
              <a:lstStyle/>
              <a:p>
                <a:pPr marL="0" marR="0" lvl="0" indent="0" defTabSz="1487966" eaLnBrk="1" fontAlgn="auto" latinLnBrk="0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2960"/>
                  </a:buClr>
                  <a:buSzTx/>
                  <a:buFontTx/>
                  <a:buNone/>
                  <a:tabLst/>
                  <a:defRPr/>
                </a:pPr>
                <a:r>
                  <a:rPr kumimoji="0" lang="ru-RU" altLang="zh-CN" sz="12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cs typeface="Times New Roman" pitchFamily="18" charset="0"/>
                  </a:rPr>
                  <a:t>Существенность</a:t>
                </a:r>
              </a:p>
            </p:txBody>
          </p:sp>
        </p:grpSp>
      </p:grpSp>
      <p:sp>
        <p:nvSpPr>
          <p:cNvPr id="74" name="Rectangle 7"/>
          <p:cNvSpPr>
            <a:spLocks noChangeArrowheads="1"/>
          </p:cNvSpPr>
          <p:nvPr/>
        </p:nvSpPr>
        <p:spPr bwMode="auto">
          <a:xfrm>
            <a:off x="647564" y="5381836"/>
            <a:ext cx="953886" cy="18466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0" marR="0" lvl="0" indent="0" defTabSz="91342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Tx/>
              <a:buNone/>
              <a:tabLst/>
              <a:defRPr/>
            </a:pPr>
            <a:r>
              <a:rPr kumimoji="0" lang="ru-RU" sz="1200" b="1" i="1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Критерии</a:t>
            </a:r>
          </a:p>
        </p:txBody>
      </p:sp>
      <p:sp>
        <p:nvSpPr>
          <p:cNvPr id="75" name="Rectangle 7"/>
          <p:cNvSpPr>
            <a:spLocks noChangeArrowheads="1"/>
          </p:cNvSpPr>
          <p:nvPr/>
        </p:nvSpPr>
        <p:spPr bwMode="auto">
          <a:xfrm>
            <a:off x="2699792" y="5417840"/>
            <a:ext cx="953886" cy="18466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0" marR="0" lvl="0" indent="0" defTabSz="91342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Tx/>
              <a:buNone/>
              <a:tabLst/>
              <a:defRPr/>
            </a:pPr>
            <a:r>
              <a:rPr kumimoji="0" lang="ru-RU" sz="1200" b="1" i="1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Описание</a:t>
            </a:r>
            <a:endParaRPr kumimoji="0" lang="ru-RU" sz="1200" b="1" i="1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" name="Rectangle 25"/>
          <p:cNvSpPr txBox="1">
            <a:spLocks/>
          </p:cNvSpPr>
          <p:nvPr/>
        </p:nvSpPr>
        <p:spPr>
          <a:xfrm>
            <a:off x="2735796" y="6137920"/>
            <a:ext cx="624162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lvl="0" defTabSz="894221">
              <a:buClr>
                <a:schemeClr val="tx2"/>
              </a:buClr>
              <a:defRPr>
                <a:latin typeface="+mn-lt"/>
              </a:defRPr>
            </a:lvl1pPr>
            <a:lvl2pPr marL="193429" lvl="1" indent="-191846" defTabSz="89422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6618" lvl="2" indent="-261606" defTabSz="89422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3587" lvl="3" indent="-155379" defTabSz="89422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5184" lvl="4" indent="-130010" defTabSz="89422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1201806" indent="-130010" defTabSz="894221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1658432" indent="-130010" defTabSz="894221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2115054" indent="-130010" defTabSz="894221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2571678" indent="-130010" defTabSz="894221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marL="197586" marR="0" lvl="1" indent="-195966" defTabSz="91342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Pct val="125000"/>
              <a:buFont typeface="Arial" charset="0"/>
              <a:buChar char="▪"/>
              <a:defRPr/>
            </a:pPr>
            <a:r>
              <a:rPr kumimoji="0" lang="ru-RU" sz="12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Приоритезированы</a:t>
            </a: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мероприятия, по которым определены ответственные</a:t>
            </a:r>
            <a:endParaRPr kumimoji="0" lang="ru-RU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Rectangle 25"/>
          <p:cNvSpPr txBox="1">
            <a:spLocks/>
          </p:cNvSpPr>
          <p:nvPr/>
        </p:nvSpPr>
        <p:spPr>
          <a:xfrm>
            <a:off x="2735796" y="5799946"/>
            <a:ext cx="6241625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lvl="0" defTabSz="894221">
              <a:buClr>
                <a:schemeClr val="tx2"/>
              </a:buClr>
              <a:defRPr>
                <a:latin typeface="+mn-lt"/>
              </a:defRPr>
            </a:lvl1pPr>
            <a:lvl2pPr marL="193429" lvl="1" indent="-191846" defTabSz="89422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6618" lvl="2" indent="-261606" defTabSz="89422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3587" lvl="3" indent="-155379" defTabSz="89422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5184" lvl="4" indent="-130010" defTabSz="89422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1201806" indent="-130010" defTabSz="894221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1658432" indent="-130010" defTabSz="894221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2115054" indent="-130010" defTabSz="894221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2571678" indent="-130010" defTabSz="894221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marL="197586" marR="0" lvl="1" indent="-195966" defTabSz="91342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Pct val="125000"/>
              <a:buFont typeface="Arial" charset="0"/>
              <a:buChar char="▪"/>
              <a:tabLst/>
              <a:defRPr/>
            </a:pPr>
            <a:endParaRPr kumimoji="0" lang="ru-RU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197586" marR="0" lvl="1" indent="-195966" defTabSz="91342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Pct val="125000"/>
              <a:buFont typeface="Arial" charset="0"/>
              <a:buChar char="▪"/>
              <a:tabLst/>
              <a:defRPr/>
            </a:pPr>
            <a:endParaRPr lang="ru-RU" sz="12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97586" marR="0" lvl="1" indent="-195966" defTabSz="91342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Pct val="125000"/>
              <a:buFont typeface="Arial" charset="0"/>
              <a:buChar char="▪"/>
              <a:tabLst/>
              <a:defRPr/>
            </a:pPr>
            <a:endParaRPr kumimoji="0" lang="ru-RU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197586" marR="0" lvl="1" indent="-195966" defTabSz="91342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Pct val="125000"/>
              <a:buFont typeface="Arial" charset="0"/>
              <a:buChar char="▪"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Результаты проектов способствуют выполнению </a:t>
            </a:r>
            <a:r>
              <a: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стратегических целей </a:t>
            </a: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Минздрава России, </a:t>
            </a:r>
            <a:b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</a:b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поручений</a:t>
            </a:r>
            <a:r>
              <a:rPr kumimoji="0" lang="ru-RU" sz="12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Президента Российской Федерации и Правительства Российской Федерации</a:t>
            </a:r>
            <a:endParaRPr kumimoji="0" lang="ru-RU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8" name="Rectangle 25"/>
          <p:cNvSpPr txBox="1">
            <a:spLocks/>
          </p:cNvSpPr>
          <p:nvPr/>
        </p:nvSpPr>
        <p:spPr>
          <a:xfrm>
            <a:off x="2735796" y="5597860"/>
            <a:ext cx="6241625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lvl="0" defTabSz="894221">
              <a:buClr>
                <a:schemeClr val="tx2"/>
              </a:buClr>
              <a:defRPr>
                <a:latin typeface="+mn-lt"/>
              </a:defRPr>
            </a:lvl1pPr>
            <a:lvl2pPr marL="193429" lvl="1" indent="-191846" defTabSz="89422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6618" lvl="2" indent="-261606" defTabSz="89422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3587" lvl="3" indent="-155379" defTabSz="89422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5184" lvl="4" indent="-130010" defTabSz="89422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1201806" indent="-130010" defTabSz="894221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1658432" indent="-130010" defTabSz="894221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2115054" indent="-130010" defTabSz="894221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2571678" indent="-130010" defTabSz="894221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marL="0" marR="0" lvl="1" indent="0" defTabSz="91342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Pct val="125000"/>
              <a:buFont typeface="Arial" charset="0"/>
              <a:buChar char="▪"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  Мероприятия реализуются</a:t>
            </a:r>
            <a:r>
              <a:rPr kumimoji="0" lang="ru-RU" sz="12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без дополнительного финансирования, </a:t>
            </a: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в кратко- и среднесрочной перспективе,</a:t>
            </a:r>
            <a:r>
              <a:rPr kumimoji="0" lang="ru-RU" sz="12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эффект зависит</a:t>
            </a:r>
            <a:r>
              <a:rPr kumimoji="0" lang="ru-RU" sz="12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от организационно-методического сопровождения</a:t>
            </a: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и вовлеченности ключевых участников проектов</a:t>
            </a:r>
            <a:endParaRPr kumimoji="0" lang="ru-RU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24937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116632"/>
            <a:ext cx="9144000" cy="10081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Приоритетный проект «Технологии 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 комфорт - матерям и детям»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188" y="1"/>
            <a:ext cx="1439862" cy="11663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7" name="Содержимое 46"/>
          <p:cNvSpPr>
            <a:spLocks noGrp="1"/>
          </p:cNvSpPr>
          <p:nvPr>
            <p:ph idx="1"/>
          </p:nvPr>
        </p:nvSpPr>
        <p:spPr>
          <a:xfrm>
            <a:off x="251520" y="1196752"/>
            <a:ext cx="8784976" cy="4525963"/>
          </a:xfrm>
        </p:spPr>
        <p:txBody>
          <a:bodyPr/>
          <a:lstStyle/>
          <a:p>
            <a:pPr>
              <a:buNone/>
            </a:pPr>
            <a:r>
              <a:rPr lang="ru-RU" sz="1600" b="1" u="sng" dirty="0" smtClean="0">
                <a:latin typeface="Times New Roman" pitchFamily="18" charset="0"/>
                <a:cs typeface="Times New Roman" pitchFamily="18" charset="0"/>
              </a:rPr>
              <a:t>Цель: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Снижение в 2018 году показателя младенческой смертности в Российской Федерации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5,8 на 1000 родившихся живыми путем создания трехуровневой системы организации медицинской помощи женщинам в период беременности и родов и новорожденным.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b="1" u="sng" dirty="0" smtClean="0">
                <a:latin typeface="Times New Roman" pitchFamily="18" charset="0"/>
                <a:cs typeface="Times New Roman" pitchFamily="18" charset="0"/>
              </a:rPr>
              <a:t>Показатели:</a:t>
            </a:r>
          </a:p>
          <a:p>
            <a:pPr>
              <a:buNone/>
            </a:pPr>
            <a:endParaRPr lang="ru-RU" sz="16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>
              <a:buNone/>
            </a:pPr>
            <a:endParaRPr lang="ru-RU" dirty="0"/>
          </a:p>
        </p:txBody>
      </p:sp>
      <p:graphicFrame>
        <p:nvGraphicFramePr>
          <p:cNvPr id="48" name="Таблица 47"/>
          <p:cNvGraphicFramePr>
            <a:graphicFrameLocks noGrp="1"/>
          </p:cNvGraphicFramePr>
          <p:nvPr/>
        </p:nvGraphicFramePr>
        <p:xfrm>
          <a:off x="683568" y="2564904"/>
          <a:ext cx="7920878" cy="2712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8"/>
                <a:gridCol w="1296144"/>
                <a:gridCol w="1008112"/>
                <a:gridCol w="936104"/>
                <a:gridCol w="1008112"/>
                <a:gridCol w="936104"/>
                <a:gridCol w="864094"/>
              </a:tblGrid>
              <a:tr h="370840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Показатель 	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Тип показателя 	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Базовое значение 	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Период, год 	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2017 </a:t>
                      </a:r>
                      <a:endParaRPr lang="ru-RU" sz="1400" baseline="0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2018 	</a:t>
                      </a:r>
                      <a:endParaRPr lang="ru-RU" sz="1400" baseline="0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2019 	</a:t>
                      </a:r>
                      <a:endParaRPr lang="ru-RU" sz="1400" baseline="0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2025 	</a:t>
                      </a:r>
                      <a:endParaRPr lang="ru-RU" sz="1400" baseline="0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Число перинатальных центров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третьей группы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основной 	</a:t>
                      </a:r>
                    </a:p>
                    <a:p>
                      <a:pPr algn="l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69* 	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94 	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94 	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94 	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94 	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Снижение показателя младенческой смертности (на 1000 родившихся живыми)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основной 	</a:t>
                      </a:r>
                    </a:p>
                    <a:p>
                      <a:pPr algn="l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6,5 	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6,1 	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5,8 	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5,5 	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5,2 	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424937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116632"/>
            <a:ext cx="9144000" cy="10081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Приоритетный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проект «Развитие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санитарной авиации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188" y="1"/>
            <a:ext cx="1439862" cy="11663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7" name="Содержимое 46"/>
          <p:cNvSpPr>
            <a:spLocks noGrp="1"/>
          </p:cNvSpPr>
          <p:nvPr>
            <p:ph idx="1"/>
          </p:nvPr>
        </p:nvSpPr>
        <p:spPr>
          <a:xfrm>
            <a:off x="251520" y="1196752"/>
            <a:ext cx="8784976" cy="4525963"/>
          </a:xfrm>
        </p:spPr>
        <p:txBody>
          <a:bodyPr/>
          <a:lstStyle/>
          <a:p>
            <a:pPr>
              <a:buNone/>
            </a:pPr>
            <a:r>
              <a:rPr lang="ru-RU" sz="1600" b="1" u="sng" dirty="0" smtClean="0">
                <a:latin typeface="Times New Roman" pitchFamily="18" charset="0"/>
                <a:cs typeface="Times New Roman" pitchFamily="18" charset="0"/>
              </a:rPr>
              <a:t>Цель: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Увеличение доли лиц, госпитализированных по экстренным показаниям в течение первых суток в 2017 году до 71,0%, в 2018 году - 83,5 %, в 2019 - 90%. </a:t>
            </a:r>
            <a:r>
              <a:rPr lang="ru-RU" sz="1600" dirty="0" smtClean="0"/>
              <a:t>	</a:t>
            </a:r>
          </a:p>
          <a:p>
            <a:pPr>
              <a:buNone/>
            </a:pPr>
            <a:r>
              <a:rPr lang="ru-RU" sz="1600" b="1" u="sng" dirty="0" smtClean="0">
                <a:latin typeface="Times New Roman" pitchFamily="18" charset="0"/>
                <a:cs typeface="Times New Roman" pitchFamily="18" charset="0"/>
              </a:rPr>
              <a:t>Показатели:</a:t>
            </a:r>
          </a:p>
          <a:p>
            <a:pPr>
              <a:buNone/>
            </a:pPr>
            <a:endParaRPr lang="ru-RU" sz="16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>
              <a:buNone/>
            </a:pPr>
            <a:endParaRPr lang="ru-RU" dirty="0"/>
          </a:p>
        </p:txBody>
      </p:sp>
      <p:graphicFrame>
        <p:nvGraphicFramePr>
          <p:cNvPr id="48" name="Таблица 47"/>
          <p:cNvGraphicFramePr>
            <a:graphicFrameLocks noGrp="1"/>
          </p:cNvGraphicFramePr>
          <p:nvPr/>
        </p:nvGraphicFramePr>
        <p:xfrm>
          <a:off x="539552" y="2204864"/>
          <a:ext cx="7920878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8"/>
                <a:gridCol w="1296144"/>
                <a:gridCol w="1008112"/>
                <a:gridCol w="936104"/>
                <a:gridCol w="1008112"/>
                <a:gridCol w="936104"/>
                <a:gridCol w="864094"/>
              </a:tblGrid>
              <a:tr h="370840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Показатель 	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Тип показателя 	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Базовое значение 	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Период, год 	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2017 </a:t>
                      </a:r>
                      <a:endParaRPr lang="ru-RU" sz="1400" baseline="0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2018 	</a:t>
                      </a:r>
                      <a:endParaRPr lang="ru-RU" sz="1400" baseline="0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2019 	</a:t>
                      </a:r>
                      <a:endParaRPr lang="ru-RU" sz="1400" baseline="0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2025 	</a:t>
                      </a:r>
                      <a:endParaRPr lang="ru-RU" sz="1400" baseline="0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Доля лиц, госпитализированных по экстренным показаниям в течение первых суток </a:t>
                      </a:r>
                      <a:endParaRPr lang="ru-RU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основной 	</a:t>
                      </a:r>
                    </a:p>
                    <a:p>
                      <a:pPr algn="l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67,1 % 	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	</a:t>
                      </a:r>
                    </a:p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71% 	</a:t>
                      </a:r>
                    </a:p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83,5% 	</a:t>
                      </a:r>
                    </a:p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90% 	</a:t>
                      </a:r>
                    </a:p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90% 	</a:t>
                      </a:r>
                    </a:p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424937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Приоритетный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проект «Электронное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здравоохранение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» (1)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188" y="1"/>
            <a:ext cx="1439862" cy="11663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7" name="Содержимое 46"/>
          <p:cNvSpPr>
            <a:spLocks noGrp="1"/>
          </p:cNvSpPr>
          <p:nvPr>
            <p:ph idx="1"/>
          </p:nvPr>
        </p:nvSpPr>
        <p:spPr>
          <a:xfrm>
            <a:off x="0" y="764704"/>
            <a:ext cx="9036496" cy="4525963"/>
          </a:xfrm>
        </p:spPr>
        <p:txBody>
          <a:bodyPr/>
          <a:lstStyle/>
          <a:p>
            <a:pPr>
              <a:buNone/>
            </a:pPr>
            <a:r>
              <a:rPr lang="ru-RU" sz="1400" b="1" u="sng" dirty="0" smtClean="0"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Повышение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эффективности организации оказания медицинской помощи гражданам за счет внедрения информационных технологий, мониторинга возможности записи на прием к врачу, перехода к ведению медицинской документации в электронном виде не менее 50% медицинских организаций к 2018 году (80% к 2020 году), реализации не менее 10 электронных услуг (сервисов) в Личном кабинете пациента "Мое здоровье" на Едином портале государственных услуг (ЕПГУ), которыми в 2018 году воспользуются не менее 14 млн. граждан (30 млн. граждан в 2020 году) </a:t>
            </a:r>
            <a:r>
              <a:rPr lang="ru-RU" sz="1600" dirty="0" smtClean="0"/>
              <a:t>	</a:t>
            </a:r>
          </a:p>
          <a:p>
            <a:pPr>
              <a:buNone/>
            </a:pPr>
            <a:r>
              <a:rPr lang="ru-RU" sz="1400" b="1" u="sng" dirty="0" smtClean="0">
                <a:latin typeface="Times New Roman" pitchFamily="18" charset="0"/>
                <a:cs typeface="Times New Roman" pitchFamily="18" charset="0"/>
              </a:rPr>
              <a:t>Показатели:</a:t>
            </a:r>
          </a:p>
          <a:p>
            <a:pPr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graphicFrame>
        <p:nvGraphicFramePr>
          <p:cNvPr id="48" name="Таблица 47"/>
          <p:cNvGraphicFramePr>
            <a:graphicFrameLocks noGrp="1"/>
          </p:cNvGraphicFramePr>
          <p:nvPr/>
        </p:nvGraphicFramePr>
        <p:xfrm>
          <a:off x="179512" y="2492896"/>
          <a:ext cx="8640960" cy="41676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12368"/>
                <a:gridCol w="1152128"/>
                <a:gridCol w="1008112"/>
                <a:gridCol w="648072"/>
                <a:gridCol w="648072"/>
                <a:gridCol w="648072"/>
                <a:gridCol w="648072"/>
                <a:gridCol w="576064"/>
              </a:tblGrid>
              <a:tr h="370840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Показатель 	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Тип показателя 	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Базовое значение 	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Период, год 	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2017 </a:t>
                      </a:r>
                      <a:endParaRPr lang="ru-RU" sz="1200" baseline="0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2018 	</a:t>
                      </a:r>
                      <a:endParaRPr lang="ru-RU" sz="1200" baseline="0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2019 	</a:t>
                      </a:r>
                      <a:endParaRPr lang="ru-RU" sz="1200" baseline="0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2020 	</a:t>
                      </a:r>
                      <a:endParaRPr lang="ru-RU" sz="1200" baseline="0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2025</a:t>
                      </a:r>
                      <a:endParaRPr lang="ru-RU" sz="1200" baseline="0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85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Число граждан, воспользовавшихся услугами (сервисами), доступными в Личном кабинете пациента "Мое здоровье" на ЕПГУ в отчетном году, млн. человек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основной 	</a:t>
                      </a:r>
                    </a:p>
                    <a:p>
                      <a:pPr algn="l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	</a:t>
                      </a:r>
                    </a:p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 	</a:t>
                      </a:r>
                    </a:p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 	</a:t>
                      </a:r>
                    </a:p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24 	</a:t>
                      </a:r>
                    </a:p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30 	</a:t>
                      </a:r>
                    </a:p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48 	</a:t>
                      </a:r>
                    </a:p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640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Доля граждан, из числа застрахованных в системе обязательного медицинского страхования, для которых заведены электронные медицинские карты, %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основной 	</a:t>
                      </a:r>
                    </a:p>
                    <a:p>
                      <a:pPr algn="l"/>
                      <a:endParaRPr lang="ru-RU" sz="12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30 	</a:t>
                      </a:r>
                    </a:p>
                    <a:p>
                      <a:pPr algn="ctr"/>
                      <a:endParaRPr lang="ru-RU" sz="12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40 	</a:t>
                      </a:r>
                    </a:p>
                    <a:p>
                      <a:pPr algn="ctr"/>
                      <a:endParaRPr lang="ru-RU" sz="12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100</a:t>
                      </a:r>
                      <a:endParaRPr lang="ru-RU" sz="1200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100</a:t>
                      </a:r>
                      <a:endParaRPr lang="ru-RU" sz="1200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100</a:t>
                      </a:r>
                      <a:endParaRPr lang="ru-RU" sz="1200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4424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Доля медицинских организаций, оказывающих первичную медико-санитарную помощь, внедривших медицинские информационные системы, перешедших на ведение медицинской документации в электронном виде и участвующих в электронном медицинском документообороте, %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основной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75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99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424937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Приоритетный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проект «Электронное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здравоохранение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» (2)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188" y="1"/>
            <a:ext cx="1439862" cy="11663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7" name="Содержимое 46"/>
          <p:cNvSpPr>
            <a:spLocks noGrp="1"/>
          </p:cNvSpPr>
          <p:nvPr>
            <p:ph idx="1"/>
          </p:nvPr>
        </p:nvSpPr>
        <p:spPr>
          <a:xfrm>
            <a:off x="0" y="764704"/>
            <a:ext cx="9036496" cy="4525963"/>
          </a:xfrm>
        </p:spPr>
        <p:txBody>
          <a:bodyPr/>
          <a:lstStyle/>
          <a:p>
            <a:pPr>
              <a:buNone/>
            </a:pPr>
            <a:r>
              <a:rPr lang="ru-RU" sz="1400" b="1" u="sng" dirty="0" smtClean="0">
                <a:latin typeface="Times New Roman" pitchFamily="18" charset="0"/>
                <a:cs typeface="Times New Roman" pitchFamily="18" charset="0"/>
              </a:rPr>
              <a:t>Показатели:</a:t>
            </a:r>
          </a:p>
          <a:p>
            <a:pPr>
              <a:buNone/>
            </a:pPr>
            <a:endParaRPr lang="ru-RU" dirty="0"/>
          </a:p>
        </p:txBody>
      </p:sp>
      <p:graphicFrame>
        <p:nvGraphicFramePr>
          <p:cNvPr id="48" name="Таблица 47"/>
          <p:cNvGraphicFramePr>
            <a:graphicFrameLocks noGrp="1"/>
          </p:cNvGraphicFramePr>
          <p:nvPr/>
        </p:nvGraphicFramePr>
        <p:xfrm>
          <a:off x="251520" y="1124744"/>
          <a:ext cx="8640960" cy="4536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12368"/>
                <a:gridCol w="1224136"/>
                <a:gridCol w="936104"/>
                <a:gridCol w="648072"/>
                <a:gridCol w="648072"/>
                <a:gridCol w="648072"/>
                <a:gridCol w="648072"/>
                <a:gridCol w="576064"/>
              </a:tblGrid>
              <a:tr h="370840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Показатель 	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Тип показателя 	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Базовое значение 	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Период, год 	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2017 </a:t>
                      </a:r>
                      <a:endParaRPr lang="ru-RU" sz="1200" baseline="0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2018 	</a:t>
                      </a:r>
                      <a:endParaRPr lang="ru-RU" sz="1200" baseline="0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2019 	</a:t>
                      </a:r>
                      <a:endParaRPr lang="ru-RU" sz="1200" baseline="0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2020 	</a:t>
                      </a:r>
                      <a:endParaRPr lang="ru-RU" sz="1200" baseline="0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2025</a:t>
                      </a:r>
                      <a:endParaRPr lang="ru-RU" sz="1200" baseline="0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85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Доля медицинских организаций оказывающих первичную медико-санитарную помощь, для которых осуществляется мониторинг возможности записи граждан на прием </a:t>
                      </a:r>
                      <a:b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 врачу, % 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9388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основной 	</a:t>
                      </a:r>
                    </a:p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	</a:t>
                      </a:r>
                    </a:p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75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85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95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99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640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Сокращение сроков ожидания записи граждан на прием к врачу в медицинских организациях, оказывающих первичную медико-санитарную помощь, для которых осуществляется мониторинг возможности записи на прием к врачу, % нарастающим итогом 	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аналитический 	</a:t>
                      </a:r>
                    </a:p>
                    <a:p>
                      <a:pPr algn="ctr"/>
                      <a:endParaRPr lang="ru-RU" sz="12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922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Число субъектов Российской Федерации, в которых организованы процессы оказания медицинской помощи с применением </a:t>
                      </a:r>
                      <a:r>
                        <a:rPr lang="ru-RU" sz="12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телемедицинских</a:t>
                      </a: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технологий, в соответствии </a:t>
                      </a:r>
                      <a:b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 требованиями Минздрава России</a:t>
                      </a:r>
                      <a:endParaRPr lang="ru-RU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аналитический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85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424937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Приоритетный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проект «Лекарства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. Качество и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безопасность»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188" y="1"/>
            <a:ext cx="1439862" cy="11663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7" name="Содержимое 46"/>
          <p:cNvSpPr>
            <a:spLocks noGrp="1"/>
          </p:cNvSpPr>
          <p:nvPr>
            <p:ph idx="1"/>
          </p:nvPr>
        </p:nvSpPr>
        <p:spPr>
          <a:xfrm>
            <a:off x="0" y="764704"/>
            <a:ext cx="9036496" cy="4525963"/>
          </a:xfrm>
        </p:spPr>
        <p:txBody>
          <a:bodyPr/>
          <a:lstStyle/>
          <a:p>
            <a:pPr>
              <a:buNone/>
            </a:pPr>
            <a:r>
              <a:rPr lang="ru-RU" sz="1400" b="1" u="sng" dirty="0" smtClean="0"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Защита населения от фальсифицированных, недоброкачественных и контрафактных лекарственных препаратов и предоставление неограниченному кругу потребителей (граждан) возможности проверки легальности зарегистрированных лекарственных препаратов, находящихся в гражданском обороте, осуществляемой с использованием Автоматизированной системы мониторинга движения маркированных лекарственных препаратов от производителя до конечного потребителя, с охватом 100% выпускаемых в гражданский оборот лекарственных препаратов к 31 декабря 2018 г. Обеспечение прозрачности и развития справедливой конкуренции на фармацевтическом рынке 	</a:t>
            </a:r>
          </a:p>
          <a:p>
            <a:pPr>
              <a:buNone/>
            </a:pPr>
            <a:r>
              <a:rPr lang="ru-RU" sz="1400" b="1" u="sng" dirty="0" smtClean="0">
                <a:latin typeface="Times New Roman" pitchFamily="18" charset="0"/>
                <a:cs typeface="Times New Roman" pitchFamily="18" charset="0"/>
              </a:rPr>
              <a:t>Показатели:</a:t>
            </a:r>
          </a:p>
          <a:p>
            <a:pPr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graphicFrame>
        <p:nvGraphicFramePr>
          <p:cNvPr id="48" name="Таблица 47"/>
          <p:cNvGraphicFramePr>
            <a:graphicFrameLocks noGrp="1"/>
          </p:cNvGraphicFramePr>
          <p:nvPr/>
        </p:nvGraphicFramePr>
        <p:xfrm>
          <a:off x="251520" y="2690312"/>
          <a:ext cx="8640960" cy="2621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12368"/>
                <a:gridCol w="1152128"/>
                <a:gridCol w="1008112"/>
                <a:gridCol w="648072"/>
                <a:gridCol w="648072"/>
                <a:gridCol w="648072"/>
                <a:gridCol w="648072"/>
                <a:gridCol w="576064"/>
              </a:tblGrid>
              <a:tr h="370840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Показатель 	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Тип показателя 	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Базовое значение 	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Период, год 	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2017 </a:t>
                      </a:r>
                      <a:endParaRPr lang="ru-RU" sz="1400" baseline="0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2018 	</a:t>
                      </a:r>
                      <a:endParaRPr lang="ru-RU" sz="1400" baseline="0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2019 	</a:t>
                      </a:r>
                      <a:endParaRPr lang="ru-RU" sz="1400" baseline="0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2020 	</a:t>
                      </a:r>
                      <a:endParaRPr lang="ru-RU" sz="1400" baseline="0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2025</a:t>
                      </a:r>
                      <a:endParaRPr lang="ru-RU" sz="1400" baseline="0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85800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Охват индивидуальной маркировкой зарегистрированных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лекарственных препаратов, </a:t>
                      </a:r>
                      <a:r>
                        <a:rPr lang="ru-RU" sz="1400" u="none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выпускаемых в гражданский оборот,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 возможностью проверки неограниченным кругом потребителей (граждан) их легальности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основной 	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	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 	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 	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24 	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30 	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48 	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424937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ingleBoatShap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ingleBoat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ingleBoatShap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ingleBoatTex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ingleBoatShap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ingleBoatText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4793</TotalTime>
  <Words>1870</Words>
  <Application>Microsoft Office PowerPoint</Application>
  <PresentationFormat>Экран (4:3)</PresentationFormat>
  <Paragraphs>508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Чугаев Дмитрий Владиславович</dc:creator>
  <cp:lastModifiedBy>OrlovCA</cp:lastModifiedBy>
  <cp:revision>455</cp:revision>
  <cp:lastPrinted>2015-02-03T18:38:24Z</cp:lastPrinted>
  <dcterms:created xsi:type="dcterms:W3CDTF">2015-01-30T14:40:08Z</dcterms:created>
  <dcterms:modified xsi:type="dcterms:W3CDTF">2017-10-12T18:20:38Z</dcterms:modified>
</cp:coreProperties>
</file>